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>
      <p:cViewPr varScale="1">
        <p:scale>
          <a:sx n="53" d="100"/>
          <a:sy n="53" d="100"/>
        </p:scale>
        <p:origin x="7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nálise de « Abaporu »…"/>
          <p:cNvSpPr txBox="1">
            <a:spLocks noGrp="1"/>
          </p:cNvSpPr>
          <p:nvPr>
            <p:ph type="title"/>
          </p:nvPr>
        </p:nvSpPr>
        <p:spPr>
          <a:xfrm>
            <a:off x="247166" y="-1464511"/>
            <a:ext cx="23114001" cy="5189490"/>
          </a:xfrm>
          <a:prstGeom prst="rect">
            <a:avLst/>
          </a:prstGeom>
        </p:spPr>
        <p:txBody>
          <a:bodyPr/>
          <a:lstStyle/>
          <a:p>
            <a:r>
              <a:rPr dirty="0" err="1">
                <a:solidFill>
                  <a:srgbClr val="FF1900"/>
                </a:solidFill>
              </a:rPr>
              <a:t>Análise</a:t>
            </a:r>
            <a:r>
              <a:rPr dirty="0">
                <a:solidFill>
                  <a:srgbClr val="FF1900"/>
                </a:solidFill>
              </a:rPr>
              <a:t> </a:t>
            </a:r>
            <a:r>
              <a:rPr lang="fr-FR" dirty="0">
                <a:solidFill>
                  <a:srgbClr val="FF1900"/>
                </a:solidFill>
              </a:rPr>
              <a:t>e </a:t>
            </a:r>
            <a:r>
              <a:rPr lang="fr-FR" dirty="0" err="1">
                <a:solidFill>
                  <a:srgbClr val="FF1900"/>
                </a:solidFill>
              </a:rPr>
              <a:t>descrição</a:t>
            </a:r>
            <a:r>
              <a:rPr lang="fr-FR" dirty="0">
                <a:solidFill>
                  <a:srgbClr val="FF1900"/>
                </a:solidFill>
              </a:rPr>
              <a:t> </a:t>
            </a:r>
            <a:r>
              <a:rPr dirty="0">
                <a:solidFill>
                  <a:srgbClr val="FF1900"/>
                </a:solidFill>
              </a:rPr>
              <a:t>de « </a:t>
            </a:r>
            <a:r>
              <a:rPr dirty="0" err="1">
                <a:solidFill>
                  <a:srgbClr val="FF1900"/>
                </a:solidFill>
              </a:rPr>
              <a:t>Abaporu</a:t>
            </a:r>
            <a:r>
              <a:rPr dirty="0">
                <a:solidFill>
                  <a:srgbClr val="FF1900"/>
                </a:solidFill>
              </a:rPr>
              <a:t> »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rPr dirty="0"/>
              <a:t>TARSILA DO AMARAL</a:t>
            </a:r>
          </a:p>
        </p:txBody>
      </p:sp>
      <p:sp>
        <p:nvSpPr>
          <p:cNvPr id="120" name="Modifier : 2 clics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1" name="abaporu-t2.jpg" descr="abaporu-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028" y="3875236"/>
            <a:ext cx="16130115" cy="93175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ignificado de Abaporu, de Tarsila do Amaral…"/>
          <p:cNvSpPr txBox="1">
            <a:spLocks noGrp="1"/>
          </p:cNvSpPr>
          <p:nvPr>
            <p:ph type="title"/>
          </p:nvPr>
        </p:nvSpPr>
        <p:spPr>
          <a:xfrm>
            <a:off x="635000" y="441181"/>
            <a:ext cx="23114000" cy="11077719"/>
          </a:xfrm>
          <a:prstGeom prst="rect">
            <a:avLst/>
          </a:prstGeom>
        </p:spPr>
        <p:txBody>
          <a:bodyPr/>
          <a:lstStyle/>
          <a:p>
            <a:pPr algn="l" defTabSz="457200">
              <a:defRPr sz="7500" b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Significado de </a:t>
            </a:r>
            <a:r>
              <a:rPr i="1"/>
              <a:t>Abaporu</a:t>
            </a:r>
            <a:r>
              <a:t>, de Tarsila do Amaral</a:t>
            </a:r>
            <a:endParaRPr sz="7000"/>
          </a:p>
          <a:p>
            <a:pPr algn="l" defTabSz="457200">
              <a:defRPr sz="10000" b="1">
                <a:solidFill>
                  <a:srgbClr val="4040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 título da obra é de origem tupi-guarani e significa "homem que come gente" </a:t>
            </a:r>
          </a:p>
          <a:p>
            <a:pPr algn="l" defTabSz="457200">
              <a:defRPr sz="10000" b="1">
                <a:solidFill>
                  <a:srgbClr val="4040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i="1"/>
              <a:t>aba</a:t>
            </a:r>
            <a:r>
              <a:t> (homem), </a:t>
            </a:r>
            <a:r>
              <a:rPr i="1"/>
              <a:t>pora</a:t>
            </a:r>
            <a:r>
              <a:t> (gente) e </a:t>
            </a:r>
            <a:r>
              <a:rPr i="1"/>
              <a:t>ú</a:t>
            </a:r>
            <a:r>
              <a:t> (comer).</a:t>
            </a:r>
          </a:p>
        </p:txBody>
      </p:sp>
      <p:sp>
        <p:nvSpPr>
          <p:cNvPr id="124" name="Modifier : 2 clics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899">
        <p15:prstTrans prst="fallOver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DESCRIÇÃO DA OBRA"/>
          <p:cNvSpPr txBox="1">
            <a:spLocks noGrp="1"/>
          </p:cNvSpPr>
          <p:nvPr>
            <p:ph type="ctrTitle"/>
          </p:nvPr>
        </p:nvSpPr>
        <p:spPr>
          <a:xfrm>
            <a:off x="1388479" y="779568"/>
            <a:ext cx="20828001" cy="4648201"/>
          </a:xfrm>
          <a:prstGeom prst="rect">
            <a:avLst/>
          </a:prstGeom>
        </p:spPr>
        <p:txBody>
          <a:bodyPr/>
          <a:lstStyle>
            <a:lvl1pPr>
              <a:defRPr sz="15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Marker Felt"/>
                <a:ea typeface="Marker Felt"/>
                <a:cs typeface="Marker Felt"/>
                <a:sym typeface="Marker Felt"/>
              </a:defRPr>
            </a:lvl1pPr>
          </a:lstStyle>
          <a:p>
            <a:r>
              <a:t>DESCRIÇÃO DA OBRA</a:t>
            </a:r>
          </a:p>
        </p:txBody>
      </p:sp>
      <p:sp>
        <p:nvSpPr>
          <p:cNvPr id="127" name="Modifier : 2 clics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fr-FR" dirty="0" err="1"/>
              <a:t>Descreve</a:t>
            </a:r>
            <a:r>
              <a:rPr lang="fr-FR" dirty="0"/>
              <a:t> o que </a:t>
            </a:r>
            <a:r>
              <a:rPr lang="fr-FR" dirty="0" err="1"/>
              <a:t>vês</a:t>
            </a:r>
            <a:r>
              <a:rPr lang="fr-FR" dirty="0"/>
              <a:t> no </a:t>
            </a:r>
            <a:r>
              <a:rPr lang="fr-FR" dirty="0" err="1"/>
              <a:t>quadro</a:t>
            </a:r>
            <a:r>
              <a:rPr lang="fr-FR" dirty="0"/>
              <a:t>, usa as </a:t>
            </a:r>
            <a:r>
              <a:rPr lang="fr-FR" dirty="0" err="1"/>
              <a:t>preposições</a:t>
            </a:r>
            <a:r>
              <a:rPr lang="fr-FR" dirty="0"/>
              <a:t> de </a:t>
            </a:r>
            <a:r>
              <a:rPr lang="fr-FR" dirty="0" err="1"/>
              <a:t>lugar</a:t>
            </a:r>
            <a:r>
              <a:rPr lang="fr-FR" dirty="0"/>
              <a:t>(</a:t>
            </a:r>
            <a:r>
              <a:rPr lang="fr-FR" dirty="0" err="1"/>
              <a:t>nível</a:t>
            </a:r>
            <a:r>
              <a:rPr lang="fr-FR"/>
              <a:t> A2+ …) </a:t>
            </a:r>
            <a:endParaRPr dirty="0"/>
          </a:p>
        </p:txBody>
      </p:sp>
      <p:sp>
        <p:nvSpPr>
          <p:cNvPr id="128" name="Texte"/>
          <p:cNvSpPr txBox="1"/>
          <p:nvPr/>
        </p:nvSpPr>
        <p:spPr>
          <a:xfrm>
            <a:off x="11651551" y="6585663"/>
            <a:ext cx="1080898" cy="56045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endParaRPr/>
          </a:p>
        </p:txBody>
      </p:sp>
      <p:sp>
        <p:nvSpPr>
          <p:cNvPr id="129" name="Texte"/>
          <p:cNvSpPr txBox="1"/>
          <p:nvPr/>
        </p:nvSpPr>
        <p:spPr>
          <a:xfrm>
            <a:off x="11778551" y="6712663"/>
            <a:ext cx="1080898" cy="56045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 thruBlk="1"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Unknown.jpeg" descr="Unknown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20" y="-207095"/>
            <a:ext cx="10650439" cy="14145967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Flèche"/>
          <p:cNvSpPr/>
          <p:nvPr/>
        </p:nvSpPr>
        <p:spPr>
          <a:xfrm>
            <a:off x="9878884" y="5423136"/>
            <a:ext cx="4222357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3" name="Flèche"/>
          <p:cNvSpPr/>
          <p:nvPr/>
        </p:nvSpPr>
        <p:spPr>
          <a:xfrm>
            <a:off x="5679774" y="1702014"/>
            <a:ext cx="8502493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4" name="Flèche"/>
          <p:cNvSpPr/>
          <p:nvPr/>
        </p:nvSpPr>
        <p:spPr>
          <a:xfrm>
            <a:off x="7233280" y="10370615"/>
            <a:ext cx="11499615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5" name="Flèche"/>
          <p:cNvSpPr/>
          <p:nvPr/>
        </p:nvSpPr>
        <p:spPr>
          <a:xfrm>
            <a:off x="5599832" y="8199782"/>
            <a:ext cx="11208540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6" name="Flèche"/>
          <p:cNvSpPr/>
          <p:nvPr/>
        </p:nvSpPr>
        <p:spPr>
          <a:xfrm>
            <a:off x="10345372" y="122267"/>
            <a:ext cx="4644375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7" name="Flèche"/>
          <p:cNvSpPr/>
          <p:nvPr/>
        </p:nvSpPr>
        <p:spPr>
          <a:xfrm>
            <a:off x="4572197" y="12541446"/>
            <a:ext cx="13263810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8" name="Flèche"/>
          <p:cNvSpPr/>
          <p:nvPr/>
        </p:nvSpPr>
        <p:spPr>
          <a:xfrm>
            <a:off x="2116403" y="6650084"/>
            <a:ext cx="16378071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9" name="Flèche"/>
          <p:cNvSpPr/>
          <p:nvPr/>
        </p:nvSpPr>
        <p:spPr>
          <a:xfrm>
            <a:off x="1662043" y="11784179"/>
            <a:ext cx="12806098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0" name="A MÃO"/>
          <p:cNvSpPr txBox="1"/>
          <p:nvPr/>
        </p:nvSpPr>
        <p:spPr>
          <a:xfrm>
            <a:off x="18921130" y="12598790"/>
            <a:ext cx="5521929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A MÃO</a:t>
            </a:r>
          </a:p>
        </p:txBody>
      </p:sp>
      <p:sp>
        <p:nvSpPr>
          <p:cNvPr id="141" name="O PÉ"/>
          <p:cNvSpPr txBox="1"/>
          <p:nvPr/>
        </p:nvSpPr>
        <p:spPr>
          <a:xfrm>
            <a:off x="19332361" y="10427958"/>
            <a:ext cx="4699468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O PÉ</a:t>
            </a:r>
          </a:p>
        </p:txBody>
      </p:sp>
      <p:sp>
        <p:nvSpPr>
          <p:cNvPr id="142" name="A PERNA"/>
          <p:cNvSpPr txBox="1"/>
          <p:nvPr/>
        </p:nvSpPr>
        <p:spPr>
          <a:xfrm>
            <a:off x="17134879" y="8257126"/>
            <a:ext cx="4154933" cy="1155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sz="7000"/>
              <a:t>A PERNA</a:t>
            </a:r>
            <a:r>
              <a:t> </a:t>
            </a:r>
          </a:p>
        </p:txBody>
      </p:sp>
      <p:sp>
        <p:nvSpPr>
          <p:cNvPr id="143" name="O CACTO"/>
          <p:cNvSpPr txBox="1"/>
          <p:nvPr/>
        </p:nvSpPr>
        <p:spPr>
          <a:xfrm>
            <a:off x="14273622" y="5480480"/>
            <a:ext cx="4214369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O CACTO</a:t>
            </a:r>
          </a:p>
        </p:txBody>
      </p:sp>
      <p:sp>
        <p:nvSpPr>
          <p:cNvPr id="144" name="O SOL"/>
          <p:cNvSpPr txBox="1"/>
          <p:nvPr/>
        </p:nvSpPr>
        <p:spPr>
          <a:xfrm>
            <a:off x="14402449" y="1759357"/>
            <a:ext cx="2848865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O SOL</a:t>
            </a:r>
          </a:p>
        </p:txBody>
      </p:sp>
      <p:sp>
        <p:nvSpPr>
          <p:cNvPr id="145" name="O CÉU"/>
          <p:cNvSpPr txBox="1"/>
          <p:nvPr/>
        </p:nvSpPr>
        <p:spPr>
          <a:xfrm>
            <a:off x="15281898" y="179610"/>
            <a:ext cx="2946655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O CÉU</a:t>
            </a:r>
          </a:p>
        </p:txBody>
      </p:sp>
      <p:sp>
        <p:nvSpPr>
          <p:cNvPr id="146" name="O BRAÇO"/>
          <p:cNvSpPr txBox="1"/>
          <p:nvPr/>
        </p:nvSpPr>
        <p:spPr>
          <a:xfrm>
            <a:off x="18710349" y="6707427"/>
            <a:ext cx="4280155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O BRAÇO</a:t>
            </a:r>
          </a:p>
        </p:txBody>
      </p:sp>
      <p:sp>
        <p:nvSpPr>
          <p:cNvPr id="147" name="O CHÃO"/>
          <p:cNvSpPr txBox="1"/>
          <p:nvPr/>
        </p:nvSpPr>
        <p:spPr>
          <a:xfrm>
            <a:off x="14919630" y="11655497"/>
            <a:ext cx="3671190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O CHÃO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14:prism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NÁLISE DA OBRA"/>
          <p:cNvSpPr txBox="1"/>
          <p:nvPr/>
        </p:nvSpPr>
        <p:spPr>
          <a:xfrm>
            <a:off x="4033124" y="5273242"/>
            <a:ext cx="15650539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sz="12000" i="1" dirty="0">
                <a:solidFill>
                  <a:schemeClr val="accent6">
                    <a:hueOff val="-146070"/>
                    <a:satOff val="-10048"/>
                    <a:lumOff val="-30626"/>
                  </a:schemeClr>
                </a:solidFill>
              </a:rPr>
              <a:t>ANÁLISE DA OBRA</a:t>
            </a:r>
            <a:r>
              <a:rPr lang="fr-FR" sz="12000" i="1" dirty="0">
                <a:solidFill>
                  <a:schemeClr val="accent6">
                    <a:hueOff val="-146070"/>
                    <a:satOff val="-10048"/>
                    <a:lumOff val="-30626"/>
                  </a:schemeClr>
                </a:solidFill>
              </a:rPr>
              <a:t> </a:t>
            </a:r>
            <a:r>
              <a:rPr dirty="0"/>
              <a:t> </a:t>
            </a:r>
          </a:p>
        </p:txBody>
      </p:sp>
      <p:sp>
        <p:nvSpPr>
          <p:cNvPr id="2" name="Flèche vers la droite 1">
            <a:extLst>
              <a:ext uri="{FF2B5EF4-FFF2-40B4-BE49-F238E27FC236}">
                <a16:creationId xmlns:a16="http://schemas.microsoft.com/office/drawing/2014/main" id="{F071E1F8-D186-A177-4017-808F884D5015}"/>
              </a:ext>
            </a:extLst>
          </p:cNvPr>
          <p:cNvSpPr/>
          <p:nvPr/>
        </p:nvSpPr>
        <p:spPr>
          <a:xfrm>
            <a:off x="19082084" y="6087979"/>
            <a:ext cx="1203158" cy="553453"/>
          </a:xfrm>
          <a:prstGeom prst="rightArrow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MQ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2405D1-B9A7-3CAE-2E0D-12EFE905CDD2}"/>
              </a:ext>
            </a:extLst>
          </p:cNvPr>
          <p:cNvSpPr txBox="1"/>
          <p:nvPr/>
        </p:nvSpPr>
        <p:spPr>
          <a:xfrm>
            <a:off x="20574000" y="5717439"/>
            <a:ext cx="2406316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MQ" dirty="0"/>
              <a:t>Nível </a:t>
            </a:r>
            <a:r>
              <a:rPr lang="fr-MQ" sz="5400" dirty="0"/>
              <a:t>B1</a:t>
            </a:r>
            <a:endParaRPr kumimoji="0" lang="fr-MQ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abaporu-3-cke.jpg" descr="abaporu-3-ck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427" y="1672960"/>
            <a:ext cx="9291438" cy="11090733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1- o cacto verde  :  representa a…"/>
          <p:cNvSpPr txBox="1"/>
          <p:nvPr/>
        </p:nvSpPr>
        <p:spPr>
          <a:xfrm>
            <a:off x="17053793" y="1830413"/>
            <a:ext cx="6831712" cy="2440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1- o cacto verde  :  representa a </a:t>
            </a:r>
          </a:p>
          <a:p>
            <a:pPr algn="l"/>
            <a:r>
              <a:t>vegetação da região do Nordeste do </a:t>
            </a:r>
          </a:p>
          <a:p>
            <a:pPr algn="l"/>
            <a:r>
              <a:t>Brasil e as cores. representam a </a:t>
            </a:r>
          </a:p>
          <a:p>
            <a:pPr algn="l"/>
            <a:r>
              <a:t>bandeira brasileira </a:t>
            </a:r>
          </a:p>
        </p:txBody>
      </p:sp>
      <p:sp>
        <p:nvSpPr>
          <p:cNvPr id="153" name="2- o sol amarelo : representa o calor e as condições difíceis do trabalho…"/>
          <p:cNvSpPr txBox="1"/>
          <p:nvPr/>
        </p:nvSpPr>
        <p:spPr>
          <a:xfrm>
            <a:off x="891291" y="349254"/>
            <a:ext cx="13213462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  <a:lvl2pPr algn="l"/>
          </a:lstStyle>
          <a:p>
            <a:r>
              <a:t>2- o sol amarelo : representa o calor e as condições difíceis do trabalho </a:t>
            </a:r>
          </a:p>
          <a:p>
            <a:pPr lvl="1"/>
            <a:r>
              <a:t>rural . Parece um olho no meio do sol para observar a cena </a:t>
            </a:r>
          </a:p>
        </p:txBody>
      </p:sp>
      <p:sp>
        <p:nvSpPr>
          <p:cNvPr id="154" name="3-  a cabeça pequena chama a atenção…"/>
          <p:cNvSpPr txBox="1"/>
          <p:nvPr/>
        </p:nvSpPr>
        <p:spPr>
          <a:xfrm>
            <a:off x="360207" y="2300313"/>
            <a:ext cx="7360540" cy="1500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3-  a cabeça pequena chama a atenção </a:t>
            </a:r>
          </a:p>
          <a:p>
            <a:pPr algn="l"/>
            <a:r>
              <a:t>sobre a desvalorização do trabalho</a:t>
            </a:r>
          </a:p>
          <a:p>
            <a:pPr algn="l"/>
            <a:r>
              <a:t>Intelectual no país</a:t>
            </a:r>
          </a:p>
        </p:txBody>
      </p:sp>
      <p:sp>
        <p:nvSpPr>
          <p:cNvPr id="155" name="4 - Os pés e a mão são enormes…"/>
          <p:cNvSpPr txBox="1"/>
          <p:nvPr/>
        </p:nvSpPr>
        <p:spPr>
          <a:xfrm>
            <a:off x="17062409" y="9108391"/>
            <a:ext cx="6632449" cy="3379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4 - Os pés e a mão são enormes </a:t>
            </a:r>
          </a:p>
          <a:p>
            <a:pPr algn="l"/>
            <a:r>
              <a:t>desproporcionados . Ela quer </a:t>
            </a:r>
          </a:p>
          <a:p>
            <a:pPr algn="l"/>
            <a:r>
              <a:t>denunciar o sofrimento do trabalho </a:t>
            </a:r>
          </a:p>
          <a:p>
            <a:pPr algn="l"/>
            <a:r>
              <a:t>rural </a:t>
            </a:r>
          </a:p>
          <a:p>
            <a:pPr algn="l"/>
            <a:r>
              <a:t>O Brasil dá mais importância </a:t>
            </a:r>
          </a:p>
          <a:p>
            <a:pPr algn="l"/>
            <a:r>
              <a:t>ao trabalho físico do que ao </a:t>
            </a:r>
          </a:p>
          <a:p>
            <a:pPr algn="l"/>
            <a:r>
              <a:t>trabalho intelectual</a:t>
            </a:r>
          </a:p>
        </p:txBody>
      </p:sp>
      <p:sp>
        <p:nvSpPr>
          <p:cNvPr id="156" name="Flèche"/>
          <p:cNvSpPr/>
          <p:nvPr/>
        </p:nvSpPr>
        <p:spPr>
          <a:xfrm>
            <a:off x="7404100" y="2715425"/>
            <a:ext cx="2090639" cy="587073"/>
          </a:xfrm>
          <a:prstGeom prst="rightArrow">
            <a:avLst>
              <a:gd name="adj1" fmla="val 32000"/>
              <a:gd name="adj2" fmla="val 138450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7" name="Ligne"/>
          <p:cNvSpPr/>
          <p:nvPr/>
        </p:nvSpPr>
        <p:spPr>
          <a:xfrm>
            <a:off x="12557720" y="934749"/>
            <a:ext cx="1" cy="58707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8" name="Flèche"/>
          <p:cNvSpPr/>
          <p:nvPr/>
        </p:nvSpPr>
        <p:spPr>
          <a:xfrm>
            <a:off x="6379726" y="10820400"/>
            <a:ext cx="1956496" cy="434579"/>
          </a:xfrm>
          <a:prstGeom prst="rightArrow">
            <a:avLst>
              <a:gd name="adj1" fmla="val 32000"/>
              <a:gd name="adj2" fmla="val 187032"/>
            </a:avLst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9" name="Ela sublinha que o homem…"/>
          <p:cNvSpPr txBox="1"/>
          <p:nvPr/>
        </p:nvSpPr>
        <p:spPr>
          <a:xfrm>
            <a:off x="1232137" y="10640237"/>
            <a:ext cx="5016247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Ela sublinha que o homem </a:t>
            </a:r>
          </a:p>
          <a:p>
            <a:r>
              <a:t>está conectado à terra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oster-romero-britto-abaporu-medidas-34-x-34-cm-azul-8385305-cke.jpg" descr="poster-romero-britto-abaporu-medidas-34-x-34-cm-azul-8385305-ck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251" y="661785"/>
            <a:ext cx="7939462" cy="79394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s.jpeg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5267" y="198156"/>
            <a:ext cx="6950897" cy="91965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s.jpeg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7963" y="4611042"/>
            <a:ext cx="6961337" cy="69303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l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Macintosh PowerPoint</Application>
  <PresentationFormat>Personnalisé</PresentationFormat>
  <Paragraphs>35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Helvetica</vt:lpstr>
      <vt:lpstr>Helvetica Neue</vt:lpstr>
      <vt:lpstr>Helvetica Neue Light</vt:lpstr>
      <vt:lpstr>Helvetica Neue Medium</vt:lpstr>
      <vt:lpstr>Marker Felt</vt:lpstr>
      <vt:lpstr>White</vt:lpstr>
      <vt:lpstr>Análise e descrição de « Abaporu » TARSILA DO AMARAL</vt:lpstr>
      <vt:lpstr>Significado de Abaporu, de Tarsila do Amaral O título da obra é de origem tupi-guarani e significa "homem que come gente"  aba (homem), pora (gente) e ú (comer).</vt:lpstr>
      <vt:lpstr>DESCRIÇÃO DA OBRA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e descrição de « Abaporu » TARSILA DO AMARAL</dc:title>
  <cp:lastModifiedBy>jean-francois FLEZ</cp:lastModifiedBy>
  <cp:revision>2</cp:revision>
  <dcterms:modified xsi:type="dcterms:W3CDTF">2023-06-29T17:22:01Z</dcterms:modified>
</cp:coreProperties>
</file>