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fr-M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474"/>
    <p:restoredTop sz="92661"/>
  </p:normalViewPr>
  <p:slideViewPr>
    <p:cSldViewPr snapToGrid="0" snapToObjects="1">
      <p:cViewPr>
        <p:scale>
          <a:sx n="90" d="100"/>
          <a:sy n="90" d="100"/>
        </p:scale>
        <p:origin x="584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9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2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6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1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11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92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87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3/14/23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3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3/14/23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124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29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CD59FCB-7BF0-7442-A859-6A4B2E6E4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401" y="383064"/>
            <a:ext cx="4498289" cy="5842570"/>
          </a:xfrm>
        </p:spPr>
        <p:txBody>
          <a:bodyPr anchor="b">
            <a:normAutofit fontScale="90000"/>
          </a:bodyPr>
          <a:lstStyle/>
          <a:p>
            <a:r>
              <a:rPr lang="fr-MQ" sz="4400" b="1" i="1" dirty="0">
                <a:solidFill>
                  <a:srgbClr val="FF0000"/>
                </a:solidFill>
              </a:rPr>
              <a:t>« Abaporu » </a:t>
            </a:r>
            <a:br>
              <a:rPr lang="fr-MQ" sz="4400" dirty="0"/>
            </a:br>
            <a:r>
              <a:rPr lang="fr-MQ" sz="3600" b="1" dirty="0"/>
              <a:t>Tarsila Do Amaral </a:t>
            </a:r>
            <a:br>
              <a:rPr lang="fr-MQ" sz="4400" dirty="0"/>
            </a:br>
            <a:r>
              <a:rPr lang="fr-MQ" sz="3600" dirty="0"/>
              <a:t>N: 01/09/1886- 	(Capivari)-BR</a:t>
            </a:r>
            <a:br>
              <a:rPr lang="fr-MQ" sz="3600" dirty="0"/>
            </a:br>
            <a:r>
              <a:rPr lang="fr-MQ" sz="3600" dirty="0"/>
              <a:t>F : 17/01/1973-   	(São Paulo)-BR</a:t>
            </a:r>
            <a:br>
              <a:rPr lang="fr-MQ" sz="4000" dirty="0"/>
            </a:br>
            <a:r>
              <a:rPr lang="fr-MQ" sz="4000" dirty="0"/>
              <a:t>          </a:t>
            </a:r>
            <a:r>
              <a:rPr lang="fr-MQ" sz="4000" b="1" dirty="0"/>
              <a:t>1928</a:t>
            </a:r>
            <a:br>
              <a:rPr lang="fr-MQ" sz="4400" b="1" dirty="0"/>
            </a:br>
            <a:r>
              <a:rPr lang="fr-MQ" sz="4400" b="1" dirty="0"/>
              <a:t>          </a:t>
            </a:r>
            <a:r>
              <a:rPr lang="fr-MQ" sz="4000" dirty="0"/>
              <a:t>85X73</a:t>
            </a:r>
            <a:br>
              <a:rPr lang="fr-MQ" sz="2800" dirty="0"/>
            </a:br>
            <a:r>
              <a:rPr lang="fr-MQ" sz="3200" b="1" dirty="0"/>
              <a:t>Óleo sobre tela</a:t>
            </a:r>
            <a:br>
              <a:rPr lang="fr-MQ" sz="3200" b="1" dirty="0"/>
            </a:br>
            <a:br>
              <a:rPr lang="fr-MQ" sz="3200" b="1" dirty="0"/>
            </a:br>
            <a:br>
              <a:rPr lang="fr-MQ" sz="3200" b="1" dirty="0"/>
            </a:br>
            <a:br>
              <a:rPr lang="fr-MQ" sz="3200" b="1" dirty="0"/>
            </a:br>
            <a:r>
              <a:rPr lang="fr-MQ" sz="2200" dirty="0">
                <a:solidFill>
                  <a:schemeClr val="accent4"/>
                </a:solidFill>
              </a:rPr>
              <a:t>être assis </a:t>
            </a:r>
            <a:r>
              <a:rPr lang="fr-MQ" sz="2200" dirty="0"/>
              <a:t>: estar sentado..</a:t>
            </a:r>
            <a:br>
              <a:rPr lang="fr-MQ" sz="2200" dirty="0"/>
            </a:br>
            <a:r>
              <a:rPr lang="fr-MQ" sz="2200" dirty="0">
                <a:solidFill>
                  <a:schemeClr val="accent4"/>
                </a:solidFill>
              </a:rPr>
              <a:t>le ciel </a:t>
            </a:r>
            <a:r>
              <a:rPr lang="fr-MQ" sz="2200" dirty="0"/>
              <a:t>: o céu</a:t>
            </a:r>
            <a:r>
              <a:rPr lang="fr-MQ" sz="2200" i="1" dirty="0">
                <a:solidFill>
                  <a:srgbClr val="FF0000"/>
                </a:solidFill>
              </a:rPr>
              <a:t> </a:t>
            </a:r>
            <a:endParaRPr lang="fr-MQ" sz="3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9F0DBF4-6536-7968-31CF-471A65E78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262" y="74808"/>
            <a:ext cx="5968823" cy="6538517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7E881BF0-5BAE-A310-052B-3C6CD0E43FD5}"/>
              </a:ext>
            </a:extLst>
          </p:cNvPr>
          <p:cNvCxnSpPr>
            <a:cxnSpLocks/>
          </p:cNvCxnSpPr>
          <p:nvPr/>
        </p:nvCxnSpPr>
        <p:spPr>
          <a:xfrm flipH="1" flipV="1">
            <a:off x="6096000" y="415636"/>
            <a:ext cx="1041927" cy="210047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A291E826-5EF4-2A82-BA23-A136EA4B0353}"/>
              </a:ext>
            </a:extLst>
          </p:cNvPr>
          <p:cNvSpPr txBox="1"/>
          <p:nvPr/>
        </p:nvSpPr>
        <p:spPr>
          <a:xfrm>
            <a:off x="5250873" y="110836"/>
            <a:ext cx="1094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O sol </a:t>
            </a:r>
            <a:endParaRPr lang="fr-MQ" dirty="0">
              <a:solidFill>
                <a:schemeClr val="bg1"/>
              </a:solidFill>
            </a:endParaRP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5FD845EF-3AD9-F177-4A99-F4BA9D016845}"/>
              </a:ext>
            </a:extLst>
          </p:cNvPr>
          <p:cNvCxnSpPr>
            <a:cxnSpLocks/>
          </p:cNvCxnSpPr>
          <p:nvPr/>
        </p:nvCxnSpPr>
        <p:spPr>
          <a:xfrm flipH="1" flipV="1">
            <a:off x="5201846" y="1865650"/>
            <a:ext cx="286416" cy="769347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883B3FF5-FADB-2364-E5FE-C969BA1D49AD}"/>
              </a:ext>
            </a:extLst>
          </p:cNvPr>
          <p:cNvCxnSpPr>
            <a:cxnSpLocks/>
          </p:cNvCxnSpPr>
          <p:nvPr/>
        </p:nvCxnSpPr>
        <p:spPr>
          <a:xfrm flipV="1">
            <a:off x="9046153" y="698835"/>
            <a:ext cx="0" cy="46451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083B6A7F-B8D2-50C6-DFF3-97BC5435D170}"/>
              </a:ext>
            </a:extLst>
          </p:cNvPr>
          <p:cNvCxnSpPr>
            <a:cxnSpLocks/>
          </p:cNvCxnSpPr>
          <p:nvPr/>
        </p:nvCxnSpPr>
        <p:spPr>
          <a:xfrm>
            <a:off x="6617128" y="1932481"/>
            <a:ext cx="520799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DB4DBD53-113F-5C5F-636F-5AFFA90C1C28}"/>
              </a:ext>
            </a:extLst>
          </p:cNvPr>
          <p:cNvCxnSpPr>
            <a:cxnSpLocks/>
          </p:cNvCxnSpPr>
          <p:nvPr/>
        </p:nvCxnSpPr>
        <p:spPr>
          <a:xfrm flipH="1">
            <a:off x="5572125" y="768524"/>
            <a:ext cx="523875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C4A6AF48-1503-B6A5-BBD6-ED98F38101FC}"/>
              </a:ext>
            </a:extLst>
          </p:cNvPr>
          <p:cNvSpPr txBox="1"/>
          <p:nvPr/>
        </p:nvSpPr>
        <p:spPr>
          <a:xfrm>
            <a:off x="4501339" y="1440895"/>
            <a:ext cx="1326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O</a:t>
            </a:r>
            <a:r>
              <a:rPr lang="fr-MQ" dirty="0"/>
              <a:t> </a:t>
            </a:r>
            <a:r>
              <a:rPr lang="fr-MQ" dirty="0">
                <a:solidFill>
                  <a:schemeClr val="bg1"/>
                </a:solidFill>
              </a:rPr>
              <a:t>braço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0A733C96-96E5-E123-4E04-A95B74F5E5CF}"/>
              </a:ext>
            </a:extLst>
          </p:cNvPr>
          <p:cNvSpPr txBox="1"/>
          <p:nvPr/>
        </p:nvSpPr>
        <p:spPr>
          <a:xfrm>
            <a:off x="8514007" y="208647"/>
            <a:ext cx="1064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O </a:t>
            </a:r>
            <a:r>
              <a:rPr lang="fr-FR" dirty="0" err="1">
                <a:solidFill>
                  <a:schemeClr val="bg1"/>
                </a:solidFill>
              </a:rPr>
              <a:t>cacto</a:t>
            </a:r>
            <a:endParaRPr lang="fr-MQ" dirty="0">
              <a:solidFill>
                <a:schemeClr val="bg1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9AEC54E-52C9-38B0-04D3-7C9A89DE721D}"/>
              </a:ext>
            </a:extLst>
          </p:cNvPr>
          <p:cNvSpPr txBox="1"/>
          <p:nvPr/>
        </p:nvSpPr>
        <p:spPr>
          <a:xfrm>
            <a:off x="5682871" y="5417105"/>
            <a:ext cx="1064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A </a:t>
            </a:r>
            <a:r>
              <a:rPr lang="fr-FR" dirty="0" err="1">
                <a:solidFill>
                  <a:schemeClr val="bg1"/>
                </a:solidFill>
              </a:rPr>
              <a:t>mão</a:t>
            </a:r>
            <a:endParaRPr lang="fr-MQ" dirty="0">
              <a:solidFill>
                <a:schemeClr val="bg1"/>
              </a:solidFill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A90A0F0-BB99-EBEB-AD89-6AEB6B9C49E0}"/>
              </a:ext>
            </a:extLst>
          </p:cNvPr>
          <p:cNvSpPr txBox="1"/>
          <p:nvPr/>
        </p:nvSpPr>
        <p:spPr>
          <a:xfrm>
            <a:off x="8683192" y="5287446"/>
            <a:ext cx="1064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O </a:t>
            </a:r>
            <a:r>
              <a:rPr lang="fr-FR" dirty="0" err="1">
                <a:solidFill>
                  <a:schemeClr val="bg1"/>
                </a:solidFill>
              </a:rPr>
              <a:t>pé</a:t>
            </a:r>
            <a:endParaRPr lang="fr-MQ" dirty="0">
              <a:solidFill>
                <a:schemeClr val="bg1"/>
              </a:solidFill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645D10E-D1D8-C75A-40F5-4EDB24C39157}"/>
              </a:ext>
            </a:extLst>
          </p:cNvPr>
          <p:cNvSpPr txBox="1"/>
          <p:nvPr/>
        </p:nvSpPr>
        <p:spPr>
          <a:xfrm>
            <a:off x="6345382" y="3429000"/>
            <a:ext cx="1064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A</a:t>
            </a:r>
            <a:r>
              <a:rPr lang="fr-MQ" dirty="0">
                <a:solidFill>
                  <a:schemeClr val="bg1"/>
                </a:solidFill>
              </a:rPr>
              <a:t> perna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2D68EF0-05A3-1D63-27AA-C5EAFE70781A}"/>
              </a:ext>
            </a:extLst>
          </p:cNvPr>
          <p:cNvSpPr txBox="1"/>
          <p:nvPr/>
        </p:nvSpPr>
        <p:spPr>
          <a:xfrm>
            <a:off x="4523727" y="535591"/>
            <a:ext cx="1326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A </a:t>
            </a:r>
            <a:r>
              <a:rPr lang="fr-FR" dirty="0" err="1">
                <a:solidFill>
                  <a:schemeClr val="bg1"/>
                </a:solidFill>
              </a:rPr>
              <a:t>cabeça</a:t>
            </a:r>
            <a:endParaRPr lang="fr-MQ" dirty="0">
              <a:solidFill>
                <a:schemeClr val="bg1"/>
              </a:solidFill>
            </a:endParaRPr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1D6B991A-92B6-6A2C-9D71-3F53F407FBCD}"/>
              </a:ext>
            </a:extLst>
          </p:cNvPr>
          <p:cNvCxnSpPr>
            <a:cxnSpLocks/>
          </p:cNvCxnSpPr>
          <p:nvPr/>
        </p:nvCxnSpPr>
        <p:spPr>
          <a:xfrm flipH="1">
            <a:off x="5488262" y="1461666"/>
            <a:ext cx="980212" cy="17317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ZoneTexte 37">
            <a:extLst>
              <a:ext uri="{FF2B5EF4-FFF2-40B4-BE49-F238E27FC236}">
                <a16:creationId xmlns:a16="http://schemas.microsoft.com/office/drawing/2014/main" id="{832757FE-BFD4-F62A-588B-7DE5E0E457E7}"/>
              </a:ext>
            </a:extLst>
          </p:cNvPr>
          <p:cNvSpPr txBox="1"/>
          <p:nvPr/>
        </p:nvSpPr>
        <p:spPr>
          <a:xfrm>
            <a:off x="7075107" y="1747815"/>
            <a:ext cx="1326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O</a:t>
            </a:r>
            <a:r>
              <a:rPr lang="fr-MQ" dirty="0"/>
              <a:t> </a:t>
            </a:r>
            <a:r>
              <a:rPr lang="fr-MQ" dirty="0">
                <a:solidFill>
                  <a:schemeClr val="bg1"/>
                </a:solidFill>
              </a:rPr>
              <a:t>joelho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46CED1D-5FCF-C486-2709-83A8D9476DFE}"/>
              </a:ext>
            </a:extLst>
          </p:cNvPr>
          <p:cNvSpPr txBox="1"/>
          <p:nvPr/>
        </p:nvSpPr>
        <p:spPr>
          <a:xfrm>
            <a:off x="4797424" y="5910642"/>
            <a:ext cx="1064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o moro</a:t>
            </a:r>
            <a:endParaRPr lang="fr-MQ" dirty="0">
              <a:solidFill>
                <a:schemeClr val="bg1"/>
              </a:solidFill>
            </a:endParaRPr>
          </a:p>
        </p:txBody>
      </p:sp>
      <p:sp>
        <p:nvSpPr>
          <p:cNvPr id="42" name="Flèche vers le bas 41">
            <a:extLst>
              <a:ext uri="{FF2B5EF4-FFF2-40B4-BE49-F238E27FC236}">
                <a16:creationId xmlns:a16="http://schemas.microsoft.com/office/drawing/2014/main" id="{3117D4EE-FDE8-8B4D-7FC9-AA999F9B8B2C}"/>
              </a:ext>
            </a:extLst>
          </p:cNvPr>
          <p:cNvSpPr/>
          <p:nvPr/>
        </p:nvSpPr>
        <p:spPr>
          <a:xfrm rot="2703664">
            <a:off x="3759425" y="4839529"/>
            <a:ext cx="164677" cy="11376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Q"/>
          </a:p>
        </p:txBody>
      </p:sp>
    </p:spTree>
    <p:extLst>
      <p:ext uri="{BB962C8B-B14F-4D97-AF65-F5344CB8AC3E}">
        <p14:creationId xmlns:p14="http://schemas.microsoft.com/office/powerpoint/2010/main" val="156619355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70</Words>
  <Application>Microsoft Macintosh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Avenir Next LT Pro</vt:lpstr>
      <vt:lpstr>Calibri</vt:lpstr>
      <vt:lpstr>AccentBoxVTI</vt:lpstr>
      <vt:lpstr>« Abaporu »  Tarsila Do Amaral  N: 01/09/1886-  (Capivari)-BR F : 17/01/1973-    (São Paulo)-BR           1928           85X73 Óleo sobre tela    être assis : estar sentado.. le ciel : o céu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 Abaparu »  Tarsila Do Amaral  1928 85X73 Óleo sobre tela</dc:title>
  <dc:creator>jean-francois flez</dc:creator>
  <cp:lastModifiedBy>jean-francois FLEZ</cp:lastModifiedBy>
  <cp:revision>9</cp:revision>
  <dcterms:created xsi:type="dcterms:W3CDTF">2020-09-03T20:51:57Z</dcterms:created>
  <dcterms:modified xsi:type="dcterms:W3CDTF">2023-03-14T14:54:08Z</dcterms:modified>
</cp:coreProperties>
</file>