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M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548"/>
  </p:normalViewPr>
  <p:slideViewPr>
    <p:cSldViewPr snapToGrid="0">
      <p:cViewPr varScale="1">
        <p:scale>
          <a:sx n="89" d="100"/>
          <a:sy n="89" d="100"/>
        </p:scale>
        <p:origin x="896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57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78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5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64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12/7/22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6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12/7/22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0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12/7/22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8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8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6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12/7/22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60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89/n5l2d5qd7371dcggvb6v5lm00000gn/T/com.microsoft.Word/WebArchiveCopyPasteTempFiles/13737255_1ccee7a6f6_z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1580BD-7D80-4957-A58D-916E994AB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DD146EB-6EA2-7C2E-E181-D7C336CD13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58" b="10503"/>
          <a:stretch/>
        </p:blipFill>
        <p:spPr>
          <a:xfrm>
            <a:off x="20" y="334926"/>
            <a:ext cx="12191979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E478B8E-B09A-4F54-BAF6-88125E699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42513" y="-691487"/>
            <a:ext cx="6858000" cy="8240972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2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59DE95-F3B9-4A35-9681-78FA926F0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099" y="334926"/>
            <a:ext cx="4547155" cy="6188148"/>
          </a:xfrm>
          <a:prstGeom prst="rect">
            <a:avLst/>
          </a:prstGeom>
          <a:noFill/>
          <a:ln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26C3354-B253-4812-FF33-83B249B14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7278" y="723672"/>
            <a:ext cx="5367204" cy="3884668"/>
          </a:xfrm>
        </p:spPr>
        <p:txBody>
          <a:bodyPr anchor="t">
            <a:normAutofit fontScale="90000"/>
          </a:bodyPr>
          <a:lstStyle/>
          <a:p>
            <a:br>
              <a:rPr lang="fr-MQ" sz="400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fr-MQ" sz="400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Ana </a:t>
            </a:r>
            <a:r>
              <a:rPr lang="fr-MQ" sz="40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VASCONCELOS</a:t>
            </a:r>
            <a:br>
              <a:rPr lang="fr-MQ" sz="40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fr-MQ" sz="4000" dirty="0">
                <a:solidFill>
                  <a:srgbClr val="0070C0"/>
                </a:solidFill>
                <a:highlight>
                  <a:srgbClr val="FFFF00"/>
                </a:highlight>
              </a:rPr>
              <a:t>« O bule de chá »</a:t>
            </a:r>
            <a:br>
              <a:rPr lang="fr-MQ" sz="4000" dirty="0">
                <a:solidFill>
                  <a:srgbClr val="FFFFFF"/>
                </a:solidFill>
              </a:rPr>
            </a:br>
            <a:r>
              <a:rPr lang="fr-MQ" sz="4000" dirty="0">
                <a:solidFill>
                  <a:srgbClr val="FFFFFF"/>
                </a:solidFill>
              </a:rPr>
              <a:t>Portugal </a:t>
            </a:r>
            <a:br>
              <a:rPr lang="fr-MQ" sz="4000" dirty="0">
                <a:solidFill>
                  <a:srgbClr val="FFFFFF"/>
                </a:solidFill>
              </a:rPr>
            </a:br>
            <a:br>
              <a:rPr lang="fr-MQ" sz="4000" dirty="0">
                <a:solidFill>
                  <a:srgbClr val="FFFFFF"/>
                </a:solidFill>
              </a:rPr>
            </a:br>
            <a:r>
              <a:rPr lang="fr-MQ" sz="4000" dirty="0">
                <a:solidFill>
                  <a:srgbClr val="FFFFFF"/>
                </a:solidFill>
              </a:rPr>
              <a:t>N : 8/11/1971-Paris</a:t>
            </a:r>
            <a:br>
              <a:rPr lang="fr-MQ" sz="4000" dirty="0">
                <a:solidFill>
                  <a:srgbClr val="0070C0"/>
                </a:solidFill>
                <a:highlight>
                  <a:srgbClr val="FFFF00"/>
                </a:highlight>
              </a:rPr>
            </a:br>
            <a:br>
              <a:rPr lang="fr-MQ" sz="4000" dirty="0">
                <a:solidFill>
                  <a:srgbClr val="0070C0"/>
                </a:solidFill>
                <a:highlight>
                  <a:srgbClr val="FFFF00"/>
                </a:highlight>
              </a:rPr>
            </a:br>
            <a:r>
              <a:rPr lang="fr-MQ" sz="4000" dirty="0">
                <a:solidFill>
                  <a:srgbClr val="0070C0"/>
                </a:solidFill>
                <a:highlight>
                  <a:srgbClr val="FF0000"/>
                </a:highlight>
              </a:rPr>
              <a:t>        2021-</a:t>
            </a:r>
            <a:br>
              <a:rPr lang="fr-MQ" sz="4000" dirty="0">
                <a:solidFill>
                  <a:srgbClr val="0070C0"/>
                </a:solidFill>
                <a:highlight>
                  <a:srgbClr val="FF0000"/>
                </a:highlight>
              </a:rPr>
            </a:br>
            <a:r>
              <a:rPr lang="fr-MQ" sz="4000" dirty="0">
                <a:solidFill>
                  <a:srgbClr val="0070C0"/>
                </a:solidFill>
                <a:highlight>
                  <a:srgbClr val="FF0000"/>
                </a:highlight>
              </a:rPr>
              <a:t>      </a:t>
            </a:r>
            <a:br>
              <a:rPr lang="fr-MQ" sz="4000" dirty="0">
                <a:solidFill>
                  <a:srgbClr val="0070C0"/>
                </a:solidFill>
                <a:highlight>
                  <a:srgbClr val="FF0000"/>
                </a:highlight>
              </a:rPr>
            </a:br>
            <a:r>
              <a:rPr lang="fr-MQ" sz="4000" dirty="0">
                <a:solidFill>
                  <a:srgbClr val="0070C0"/>
                </a:solidFill>
                <a:highlight>
                  <a:srgbClr val="00FFFF"/>
                </a:highlight>
              </a:rPr>
              <a:t>   2m50</a:t>
            </a:r>
            <a:br>
              <a:rPr lang="fr-MQ" sz="4000" dirty="0">
                <a:solidFill>
                  <a:srgbClr val="0070C0"/>
                </a:solidFill>
                <a:highlight>
                  <a:srgbClr val="FF0000"/>
                </a:highlight>
              </a:rPr>
            </a:br>
            <a:br>
              <a:rPr lang="fr-MQ" sz="4000" dirty="0">
                <a:solidFill>
                  <a:srgbClr val="FFFFFF"/>
                </a:solidFill>
              </a:rPr>
            </a:br>
            <a:endParaRPr lang="fr-MQ" sz="4000" dirty="0">
              <a:solidFill>
                <a:srgbClr val="FFFFFF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E42EC08-4440-322D-4916-35784993E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6870" y="5206620"/>
            <a:ext cx="3471598" cy="1406049"/>
          </a:xfrm>
        </p:spPr>
        <p:txBody>
          <a:bodyPr anchor="ctr">
            <a:normAutofit fontScale="40000" lnSpcReduction="20000"/>
          </a:bodyPr>
          <a:lstStyle/>
          <a:p>
            <a:endParaRPr lang="fr-MQ" sz="1800" dirty="0">
              <a:solidFill>
                <a:srgbClr val="FFFFFF"/>
              </a:solidFill>
            </a:endParaRPr>
          </a:p>
          <a:p>
            <a:endParaRPr lang="fr-MQ" sz="1800" dirty="0">
              <a:solidFill>
                <a:srgbClr val="FFFFFF"/>
              </a:solidFill>
            </a:endParaRPr>
          </a:p>
          <a:p>
            <a:r>
              <a:rPr lang="fr-FR" sz="11200" dirty="0">
                <a:solidFill>
                  <a:srgbClr val="FFFFFF"/>
                </a:solidFill>
                <a:highlight>
                  <a:srgbClr val="00FF00"/>
                </a:highlight>
              </a:rPr>
              <a:t>F</a:t>
            </a:r>
            <a:r>
              <a:rPr lang="fr-MQ" sz="11200" dirty="0">
                <a:solidFill>
                  <a:srgbClr val="FFFFFF"/>
                </a:solidFill>
                <a:highlight>
                  <a:srgbClr val="00FF00"/>
                </a:highlight>
              </a:rPr>
              <a:t>erro forjado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687E3B-9C6D-4102-8F38-DCB77C49C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6"/>
            <a:ext cx="0" cy="6188148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D2391C-602E-4522-B790-1F85883AF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4991100"/>
            <a:ext cx="3471597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73C7C39-C73B-4051-B742-C9086B7B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6047437"/>
            <a:ext cx="3471598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91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870F1165-C2FC-4313-ADED-D8514C00E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FD564DD-780E-4279-99FF-A16618E11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E414614-1F81-860F-B482-7256872B4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91" y="545914"/>
            <a:ext cx="9947083" cy="72998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Paula REGO. </a:t>
            </a:r>
            <a:r>
              <a:rPr lang="en-US" sz="4000" dirty="0">
                <a:solidFill>
                  <a:schemeClr val="tx1"/>
                </a:solidFill>
                <a:highlight>
                  <a:srgbClr val="FFFF00"/>
                </a:highlight>
              </a:rPr>
              <a:t>” A </a:t>
            </a:r>
            <a:r>
              <a:rPr lang="en-US" sz="4000" dirty="0" err="1">
                <a:solidFill>
                  <a:schemeClr val="tx1"/>
                </a:solidFill>
                <a:highlight>
                  <a:srgbClr val="FFFF00"/>
                </a:highlight>
              </a:rPr>
              <a:t>madrinha</a:t>
            </a:r>
            <a:r>
              <a:rPr lang="en-US" sz="4000" dirty="0">
                <a:solidFill>
                  <a:schemeClr val="tx1"/>
                </a:solidFill>
                <a:highlight>
                  <a:srgbClr val="FFFF00"/>
                </a:highlight>
              </a:rPr>
              <a:t> do </a:t>
            </a:r>
            <a:r>
              <a:rPr lang="en-US" sz="4000" dirty="0" err="1">
                <a:solidFill>
                  <a:schemeClr val="tx1"/>
                </a:solidFill>
                <a:highlight>
                  <a:srgbClr val="FFFF00"/>
                </a:highlight>
              </a:rPr>
              <a:t>toureiro</a:t>
            </a:r>
            <a:r>
              <a:rPr lang="en-US" sz="4000" dirty="0">
                <a:solidFill>
                  <a:schemeClr val="tx1"/>
                </a:solidFill>
                <a:highlight>
                  <a:srgbClr val="FFFF00"/>
                </a:highlight>
              </a:rPr>
              <a:t>”           </a:t>
            </a: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Portugal</a:t>
            </a:r>
            <a:r>
              <a:rPr lang="en-US" sz="4000" dirty="0">
                <a:highlight>
                  <a:srgbClr val="FFFF00"/>
                </a:highlight>
              </a:rPr>
              <a:t>            </a:t>
            </a:r>
            <a:endParaRPr lang="en-US" dirty="0"/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71AB502A-0A16-DB97-25CA-C3AA92B4C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390" y="1275902"/>
            <a:ext cx="8692151" cy="4713694"/>
          </a:xfr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br>
              <a:rPr lang="en-US" dirty="0"/>
            </a:br>
            <a:r>
              <a:rPr lang="en-US" sz="8000" dirty="0">
                <a:solidFill>
                  <a:schemeClr val="tx1"/>
                </a:solidFill>
              </a:rPr>
              <a:t>N : 26/01/1935 _ LISBOA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8000" dirty="0">
                <a:solidFill>
                  <a:schemeClr val="tx1"/>
                </a:solidFill>
              </a:rPr>
              <a:t>F : 08/06/2022 _ LONDRES  </a:t>
            </a:r>
          </a:p>
          <a:p>
            <a:pPr marL="0" indent="0">
              <a:lnSpc>
                <a:spcPct val="130000"/>
              </a:lnSpc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sz="8400" dirty="0">
                <a:solidFill>
                  <a:schemeClr val="tx1"/>
                </a:solidFill>
                <a:highlight>
                  <a:srgbClr val="FF0000"/>
                </a:highlight>
              </a:rPr>
              <a:t> </a:t>
            </a:r>
            <a:r>
              <a:rPr lang="en-US" sz="9800" dirty="0">
                <a:solidFill>
                  <a:schemeClr val="tx1"/>
                </a:solidFill>
                <a:highlight>
                  <a:srgbClr val="FF0000"/>
                </a:highlight>
              </a:rPr>
              <a:t>1990-</a:t>
            </a:r>
          </a:p>
          <a:p>
            <a:pPr marL="0" indent="0">
              <a:lnSpc>
                <a:spcPct val="130000"/>
              </a:lnSpc>
              <a:buNone/>
            </a:pPr>
            <a:br>
              <a:rPr lang="en-US" sz="8000" dirty="0">
                <a:highlight>
                  <a:srgbClr val="FF0000"/>
                </a:highlight>
              </a:rPr>
            </a:br>
            <a:r>
              <a:rPr lang="en-US" sz="11100" dirty="0">
                <a:highlight>
                  <a:srgbClr val="00FFFF"/>
                </a:highlight>
              </a:rPr>
              <a:t>   78X49 </a:t>
            </a:r>
            <a:br>
              <a:rPr lang="en-US" sz="8000" dirty="0">
                <a:highlight>
                  <a:srgbClr val="FF0000"/>
                </a:highlight>
              </a:rPr>
            </a:br>
            <a:br>
              <a:rPr lang="en-US" sz="80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r>
              <a:rPr lang="en-US" sz="11100" dirty="0" err="1">
                <a:solidFill>
                  <a:schemeClr val="tx1"/>
                </a:solidFill>
                <a:highlight>
                  <a:srgbClr val="00FF00"/>
                </a:highlight>
              </a:rPr>
              <a:t>Acrílico</a:t>
            </a:r>
            <a:r>
              <a:rPr lang="en-US" sz="111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11100" dirty="0" err="1">
                <a:solidFill>
                  <a:schemeClr val="tx1"/>
                </a:solidFill>
                <a:highlight>
                  <a:srgbClr val="00FF00"/>
                </a:highlight>
              </a:rPr>
              <a:t>sobre</a:t>
            </a:r>
            <a:r>
              <a:rPr lang="en-US" sz="111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sz="11100" dirty="0" err="1">
                <a:solidFill>
                  <a:schemeClr val="tx1"/>
                </a:solidFill>
                <a:highlight>
                  <a:srgbClr val="00FF00"/>
                </a:highlight>
              </a:rPr>
              <a:t>tela</a:t>
            </a:r>
            <a:br>
              <a:rPr lang="en-US" sz="8000" dirty="0">
                <a:solidFill>
                  <a:schemeClr val="tx1"/>
                </a:solidFill>
                <a:highlight>
                  <a:srgbClr val="FFFF00"/>
                </a:highlight>
              </a:rPr>
            </a:br>
            <a:br>
              <a:rPr lang="en-US" sz="4500" dirty="0"/>
            </a:br>
            <a:endParaRPr lang="en-US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7B868BF7-071F-2E54-4338-7533ECA9F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3620" y="1773014"/>
            <a:ext cx="4967759" cy="3899691"/>
          </a:xfrm>
          <a:prstGeom prst="rect">
            <a:avLst/>
          </a:prstGeom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3BC08E-667D-D54F-E38A-221B538E9E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12/7/22</a:t>
            </a:fld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BAD74CF-CB22-463B-9031-D3BE16111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416AB4-8E35-38B0-9D37-EB92DE40E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050" b="1" kern="1200" cap="all" spc="300" baseline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6BF3B3-F6BC-F3F1-A38F-3292F112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5BB14C7-B6E4-427D-AEAC-7A18D089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2B589D1-AB2D-469C-960E-40C719BA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55BC9DE-F4C7-4F1F-833F-C0E20531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1377869"/>
            <a:ext cx="0" cy="466956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95C7366-6A36-4307-81CE-FBD79DFF0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4" y="1371600"/>
            <a:ext cx="1038095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6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70F1165-C2FC-4313-ADED-D8514C00E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D564DD-780E-4279-99FF-A16618E11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9A04334-45A9-4F91-BCE9-8F0F4F104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2086" y="345885"/>
            <a:ext cx="6046813" cy="37689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BB14C7-B6E4-427D-AEAC-7A18D089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51DF0B5-E0F0-A4B1-F02B-4D20B68E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84921"/>
            <a:ext cx="5403101" cy="1467293"/>
          </a:xfrm>
        </p:spPr>
        <p:txBody>
          <a:bodyPr anchor="b">
            <a:normAutofit/>
          </a:bodyPr>
          <a:lstStyle/>
          <a:p>
            <a:endParaRPr lang="fr-MQ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189A1081-9B95-CA3D-A51C-728B22CFB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389" y="584875"/>
            <a:ext cx="3600772" cy="3249850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F0E05F5-8130-E9F2-A4FD-BB174B052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8599" y="501810"/>
            <a:ext cx="3899453" cy="5170896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ARTUR BORDALO  </a:t>
            </a:r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ou</a:t>
            </a:r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 BORDALO II</a:t>
            </a:r>
          </a:p>
          <a:p>
            <a:r>
              <a:rPr lang="en-US" sz="3900" dirty="0">
                <a:solidFill>
                  <a:schemeClr val="tx1"/>
                </a:solidFill>
              </a:rPr>
              <a:t>Portugal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highlight>
                  <a:srgbClr val="FFFF00"/>
                </a:highlight>
              </a:rPr>
              <a:t>    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 ” O GUAXINIM ”</a:t>
            </a:r>
          </a:p>
          <a:p>
            <a:r>
              <a:rPr lang="en-US" sz="2800" dirty="0">
                <a:solidFill>
                  <a:schemeClr val="tx1"/>
                </a:solidFill>
              </a:rPr>
              <a:t>N : 12/02/1987</a:t>
            </a:r>
          </a:p>
          <a:p>
            <a:r>
              <a:rPr lang="en-US" sz="2800" dirty="0">
                <a:solidFill>
                  <a:schemeClr val="tx1"/>
                </a:solidFill>
                <a:highlight>
                  <a:srgbClr val="FF0000"/>
                </a:highlight>
              </a:rPr>
              <a:t>2015</a:t>
            </a:r>
          </a:p>
          <a:p>
            <a:r>
              <a:rPr lang="en-US" sz="2800" dirty="0">
                <a:solidFill>
                  <a:schemeClr val="tx1"/>
                </a:solidFill>
                <a:highlight>
                  <a:srgbClr val="00FFFF"/>
                </a:highlight>
              </a:rPr>
              <a:t>8MX6M</a:t>
            </a:r>
          </a:p>
          <a:p>
            <a:r>
              <a:rPr lang="en-US" sz="2800" dirty="0">
                <a:solidFill>
                  <a:schemeClr val="tx1"/>
                </a:solidFill>
                <a:highlight>
                  <a:srgbClr val="00FF00"/>
                </a:highlight>
              </a:rPr>
              <a:t>LIXO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BAD74CF-CB22-463B-9031-D3BE16111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4B4E22-19D3-2E31-ED95-4C80C1B94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B589D1-AB2D-469C-960E-40C719BA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55BC9DE-F4C7-4F1F-833F-C0E20531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40447" y="345884"/>
            <a:ext cx="0" cy="570155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876D832-527B-45C0-8F01-17AA4D902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6197" y="4114799"/>
            <a:ext cx="607270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E5CB18-198C-29C1-8AA5-D7B2C2A2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2" y="6140304"/>
            <a:ext cx="31548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12/7/22</a:t>
            </a:fld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2662F8-FD5F-0A50-FBD2-DAF62D00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1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029">
            <a:extLst>
              <a:ext uri="{FF2B5EF4-FFF2-40B4-BE49-F238E27FC236}">
                <a16:creationId xmlns:a16="http://schemas.microsoft.com/office/drawing/2014/main" id="{870F1165-C2FC-4313-ADED-D8514C00E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Rectangle 1031">
            <a:extLst>
              <a:ext uri="{FF2B5EF4-FFF2-40B4-BE49-F238E27FC236}">
                <a16:creationId xmlns:a16="http://schemas.microsoft.com/office/drawing/2014/main" id="{3FD564DD-780E-4279-99FF-A16618E11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B2FB15E-2A62-C087-AA47-0E11B0A2F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8926" y="1010906"/>
            <a:ext cx="4209033" cy="1475807"/>
          </a:xfrm>
        </p:spPr>
        <p:txBody>
          <a:bodyPr anchor="ctr">
            <a:normAutofit fontScale="90000"/>
          </a:bodyPr>
          <a:lstStyle/>
          <a:p>
            <a:pPr>
              <a:buFont typeface="Arial" panose="020B0604020202020204" pitchFamily="34" charset="0"/>
              <a:buChar char="•"/>
            </a:pP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 err="1"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Tarsila</a:t>
            </a:r>
            <a:r>
              <a:rPr lang="en-US" dirty="0"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 do Amaral</a:t>
            </a:r>
            <a:br>
              <a:rPr lang="en-US" dirty="0"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</a:br>
            <a:r>
              <a:rPr lang="en-US" dirty="0" err="1"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Brasil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« E.F.C.B » </a:t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fr-MQ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N: 01/09/1883-Capivari (Br)</a:t>
            </a:r>
            <a:b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 : 17/01/1973 (Br)</a:t>
            </a:r>
            <a:br>
              <a:rPr lang="en-US" sz="3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3100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1924</a:t>
            </a:r>
            <a:br>
              <a:rPr lang="en-US" sz="3100" dirty="0">
                <a:solidFill>
                  <a:schemeClr val="tx1"/>
                </a:solidFill>
                <a:highlight>
                  <a:srgbClr val="FF00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fr-FR" b="0" i="0" u="none" strike="noStrike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</a:br>
            <a:r>
              <a:rPr lang="fr-FR" b="0" i="0" u="none" strike="noStrike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Roboto" panose="02000000000000000000" pitchFamily="2" charset="0"/>
              </a:rPr>
              <a:t>142X127</a:t>
            </a:r>
            <a:br>
              <a:rPr lang="fr-FR" b="0" i="0" u="none" strike="noStrike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Roboto" panose="02000000000000000000" pitchFamily="2" charset="0"/>
              </a:rPr>
            </a:br>
            <a:br>
              <a:rPr lang="fr-FR" b="0" i="0" u="none" strike="noStrike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Roboto" panose="02000000000000000000" pitchFamily="2" charset="0"/>
              </a:rPr>
            </a:br>
            <a:r>
              <a:rPr lang="fr-FR" b="0" i="0" u="none" strike="noStrike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Roboto" panose="02000000000000000000" pitchFamily="2" charset="0"/>
              </a:rPr>
              <a:t>Óleo</a:t>
            </a:r>
            <a:r>
              <a:rPr lang="fr-FR" b="0" i="0" u="none" strike="noStrike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Roboto" panose="02000000000000000000" pitchFamily="2" charset="0"/>
              </a:rPr>
              <a:t> sobre </a:t>
            </a:r>
            <a:r>
              <a:rPr lang="fr-FR" b="0" i="0" u="none" strike="noStrike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Roboto" panose="02000000000000000000" pitchFamily="2" charset="0"/>
              </a:rPr>
              <a:t>tela</a:t>
            </a:r>
            <a:b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fr-MQ" dirty="0">
              <a:solidFill>
                <a:schemeClr val="tx1"/>
              </a:solidFill>
            </a:endParaRPr>
          </a:p>
        </p:txBody>
      </p:sp>
      <p:pic>
        <p:nvPicPr>
          <p:cNvPr id="1025" name="Image 2" descr="Tarsila do Amaral: EFCB | EFCB (Estação Central do Brasil), … | Flickr">
            <a:extLst>
              <a:ext uri="{FF2B5EF4-FFF2-40B4-BE49-F238E27FC236}">
                <a16:creationId xmlns:a16="http://schemas.microsoft.com/office/drawing/2014/main" id="{45648C06-6491-5AD6-0375-D77DAF6A00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0" r="7779"/>
          <a:stretch>
            <a:fillRect/>
          </a:stretch>
        </p:blipFill>
        <p:spPr bwMode="auto">
          <a:xfrm>
            <a:off x="20" y="10"/>
            <a:ext cx="522512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52A514-DD70-099B-5AC1-60389BBF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9233562" y="2578525"/>
            <a:ext cx="4114800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3769F6-30CA-78B9-EE47-4BCE2AC1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0" y="6140304"/>
            <a:ext cx="3982496" cy="2870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E0A88F0-556B-4BB7-8AAB-D63AEB65C662}" type="datetime1">
              <a:rPr lang="en-US" smtClean="0"/>
              <a:pPr>
                <a:spcAft>
                  <a:spcPts val="600"/>
                </a:spcAft>
              </a:pPr>
              <a:t>12/7/22</a:t>
            </a:fld>
            <a:endParaRPr lang="en-US"/>
          </a:p>
        </p:txBody>
      </p:sp>
      <p:cxnSp>
        <p:nvCxnSpPr>
          <p:cNvPr id="1034" name="Straight Connector 1033">
            <a:extLst>
              <a:ext uri="{FF2B5EF4-FFF2-40B4-BE49-F238E27FC236}">
                <a16:creationId xmlns:a16="http://schemas.microsoft.com/office/drawing/2014/main" id="{ABAD74CF-CB22-463B-9031-D3BE16111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D39B75-423B-321E-52C1-0C785CC9A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1701" y="5672706"/>
            <a:ext cx="951908" cy="7546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1D2C36F-4504-47C0-B82F-A167342A2754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F5BB14C7-B6E4-427D-AEAC-7A18D089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7766" y="334928"/>
            <a:ext cx="6226490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8" name="Straight Connector 1037">
            <a:extLst>
              <a:ext uri="{FF2B5EF4-FFF2-40B4-BE49-F238E27FC236}">
                <a16:creationId xmlns:a16="http://schemas.microsoft.com/office/drawing/2014/main" id="{E95C7366-6A36-4307-81CE-FBD79DFF0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97766" y="1905000"/>
            <a:ext cx="515093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Straight Connector 1039">
            <a:extLst>
              <a:ext uri="{FF2B5EF4-FFF2-40B4-BE49-F238E27FC236}">
                <a16:creationId xmlns:a16="http://schemas.microsoft.com/office/drawing/2014/main" id="{82B589D1-AB2D-469C-960E-40C719BA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97766" y="6047437"/>
            <a:ext cx="515093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>
            <a:extLst>
              <a:ext uri="{FF2B5EF4-FFF2-40B4-BE49-F238E27FC236}">
                <a16:creationId xmlns:a16="http://schemas.microsoft.com/office/drawing/2014/main" id="{986D2D1D-1DC8-6D9C-1FC5-CB17D6E97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7850" y="5595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MQ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33504CBC-060A-FB70-4BEC-FA8AB1D5A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65877"/>
            <a:ext cx="4386941" cy="2886649"/>
          </a:xfrm>
        </p:spPr>
        <p:txBody>
          <a:bodyPr/>
          <a:lstStyle/>
          <a:p>
            <a:pPr marL="0" indent="0">
              <a:buNone/>
            </a:pPr>
            <a:endParaRPr lang="fr-MQ" dirty="0"/>
          </a:p>
        </p:txBody>
      </p:sp>
    </p:spTree>
    <p:extLst>
      <p:ext uri="{BB962C8B-B14F-4D97-AF65-F5344CB8AC3E}">
        <p14:creationId xmlns:p14="http://schemas.microsoft.com/office/powerpoint/2010/main" val="967405817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Custom 73">
      <a:dk1>
        <a:sysClr val="windowText" lastClr="000000"/>
      </a:dk1>
      <a:lt1>
        <a:sysClr val="window" lastClr="FFFFFF"/>
      </a:lt1>
      <a:dk2>
        <a:srgbClr val="192033"/>
      </a:dk2>
      <a:lt2>
        <a:srgbClr val="F3EAD9"/>
      </a:lt2>
      <a:accent1>
        <a:srgbClr val="ED625F"/>
      </a:accent1>
      <a:accent2>
        <a:srgbClr val="2F4FA7"/>
      </a:accent2>
      <a:accent3>
        <a:srgbClr val="76A899"/>
      </a:accent3>
      <a:accent4>
        <a:srgbClr val="D4669D"/>
      </a:accent4>
      <a:accent5>
        <a:srgbClr val="F2855A"/>
      </a:accent5>
      <a:accent6>
        <a:srgbClr val="C44732"/>
      </a:accent6>
      <a:hlink>
        <a:srgbClr val="3F7AAF"/>
      </a:hlink>
      <a:folHlink>
        <a:srgbClr val="9E4687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135</Words>
  <Application>Microsoft Macintosh PowerPoint</Application>
  <PresentationFormat>Grand écran</PresentationFormat>
  <Paragraphs>24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Aharoni</vt:lpstr>
      <vt:lpstr>Arial</vt:lpstr>
      <vt:lpstr>Elephant</vt:lpstr>
      <vt:lpstr>Roboto</vt:lpstr>
      <vt:lpstr>Times New Roman</vt:lpstr>
      <vt:lpstr>Univers Condensed</vt:lpstr>
      <vt:lpstr>MemoVTI</vt:lpstr>
      <vt:lpstr> Ana VASCONCELOS « O bule de chá » Portugal   N : 8/11/1971-Paris          2021-           2m50  </vt:lpstr>
      <vt:lpstr>Paula REGO. ” A madrinha do toureiro”           Portugal            </vt:lpstr>
      <vt:lpstr>Présentation PowerPoint</vt:lpstr>
      <vt:lpstr>       Tarsila do Amaral Brasil « E.F.C.B »   N: 01/09/1883-Capivari (Br) F : 17/01/1973 (Br) 1924  142X127  Óleo sobre tela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 VASCONCELOS (8/11/1971-Paris) « O bule de chá »           2021-           2m50  </dc:title>
  <dc:creator>jean-francois FLEZ</dc:creator>
  <cp:lastModifiedBy>jean-francois FLEZ</cp:lastModifiedBy>
  <cp:revision>14</cp:revision>
  <dcterms:created xsi:type="dcterms:W3CDTF">2022-12-07T14:07:44Z</dcterms:created>
  <dcterms:modified xsi:type="dcterms:W3CDTF">2022-12-07T18:12:33Z</dcterms:modified>
</cp:coreProperties>
</file>