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4"/>
    <p:sldMasterId id="2147483825" r:id="rId5"/>
  </p:sldMasterIdLst>
  <p:notesMasterIdLst>
    <p:notesMasterId r:id="rId13"/>
  </p:notesMasterIdLst>
  <p:handoutMasterIdLst>
    <p:handoutMasterId r:id="rId14"/>
  </p:handoutMasterIdLst>
  <p:sldIdLst>
    <p:sldId id="331" r:id="rId6"/>
    <p:sldId id="394" r:id="rId7"/>
    <p:sldId id="396" r:id="rId8"/>
    <p:sldId id="395" r:id="rId9"/>
    <p:sldId id="399" r:id="rId10"/>
    <p:sldId id="397" r:id="rId11"/>
    <p:sldId id="398" r:id="rId1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INISTÈRIEL" id="{0B896E98-F45E-4768-8620-EDDF394BE181}">
          <p14:sldIdLst>
            <p14:sldId id="331"/>
            <p14:sldId id="394"/>
            <p14:sldId id="396"/>
            <p14:sldId id="395"/>
            <p14:sldId id="399"/>
            <p14:sldId id="397"/>
            <p14:sldId id="398"/>
          </p14:sldIdLst>
        </p14:section>
        <p14:section name="MÉTHODOLOGIE" id="{EB03BDE6-D677-4574-A7BF-9721F91BDEB8}">
          <p14:sldIdLst/>
        </p14:section>
      </p14:sectionLst>
    </p:ext>
    <p:ext uri="{EFAFB233-063F-42B5-8137-9DF3F51BA10A}">
      <p15:sldGuideLst xmlns:p15="http://schemas.microsoft.com/office/powerpoint/2012/main">
        <p15:guide id="1" orient="horz" pos="2160" userDrawn="1">
          <p15:clr>
            <a:srgbClr val="A4A3A4"/>
          </p15:clr>
        </p15:guide>
        <p15:guide id="2" orient="horz" pos="255" userDrawn="1">
          <p15:clr>
            <a:srgbClr val="A4A3A4"/>
          </p15:clr>
        </p15:guide>
        <p15:guide id="3" orient="horz" pos="1139" userDrawn="1">
          <p15:clr>
            <a:srgbClr val="A4A3A4"/>
          </p15:clr>
        </p15:guide>
        <p15:guide id="4" orient="horz" pos="1095" userDrawn="1">
          <p15:clr>
            <a:srgbClr val="A4A3A4"/>
          </p15:clr>
        </p15:guide>
        <p15:guide id="5" orient="horz" pos="4065" userDrawn="1">
          <p15:clr>
            <a:srgbClr val="A4A3A4"/>
          </p15:clr>
        </p15:guide>
        <p15:guide id="6" orient="horz" pos="4201" userDrawn="1">
          <p15:clr>
            <a:srgbClr val="A4A3A4"/>
          </p15:clr>
        </p15:guide>
        <p15:guide id="7" pos="2880" userDrawn="1">
          <p15:clr>
            <a:srgbClr val="A4A3A4"/>
          </p15:clr>
        </p15:guide>
        <p15:guide id="8" pos="476" userDrawn="1">
          <p15:clr>
            <a:srgbClr val="A4A3A4"/>
          </p15:clr>
        </p15:guide>
        <p15:guide id="9" pos="5193" userDrawn="1">
          <p15:clr>
            <a:srgbClr val="A4A3A4"/>
          </p15:clr>
        </p15:guide>
        <p15:guide id="10" pos="546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6E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269D01E-BC32-4049-B463-5C60D7B0CCD2}" styleName="Style à thème 2 - Accentuation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Style à thème 2 - Accentuation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929F9F4-4A8F-4326-A1B4-22849713DDAB}" styleName="Style foncé 1 - Accentuation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85" autoAdjust="0"/>
    <p:restoredTop sz="94660"/>
  </p:normalViewPr>
  <p:slideViewPr>
    <p:cSldViewPr showGuides="1">
      <p:cViewPr varScale="1">
        <p:scale>
          <a:sx n="107" d="100"/>
          <a:sy n="107" d="100"/>
        </p:scale>
        <p:origin x="1230" y="114"/>
      </p:cViewPr>
      <p:guideLst>
        <p:guide orient="horz" pos="2160"/>
        <p:guide orient="horz" pos="255"/>
        <p:guide orient="horz" pos="1139"/>
        <p:guide orient="horz" pos="1095"/>
        <p:guide orient="horz" pos="4065"/>
        <p:guide orient="horz" pos="4201"/>
        <p:guide pos="2880"/>
        <p:guide pos="476"/>
        <p:guide pos="5193"/>
        <p:guide pos="5465"/>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0C007559-B6C1-4CA7-92DD-F7F663AB0AC3}" type="datetimeFigureOut">
              <a:rPr lang="fr-FR" smtClean="0"/>
              <a:t>06/01/2025</a:t>
            </a:fld>
            <a:endParaRPr lang="fr-FR"/>
          </a:p>
        </p:txBody>
      </p:sp>
      <p:sp>
        <p:nvSpPr>
          <p:cNvPr id="4" name="Espace réservé du pied de page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2EDC7BC-E185-4746-A5C4-C83CBE66F0DF}" type="slidenum">
              <a:rPr lang="fr-FR" smtClean="0"/>
              <a:t>‹N°›</a:t>
            </a:fld>
            <a:endParaRPr lang="fr-FR"/>
          </a:p>
        </p:txBody>
      </p:sp>
    </p:spTree>
    <p:extLst>
      <p:ext uri="{BB962C8B-B14F-4D97-AF65-F5344CB8AC3E}">
        <p14:creationId xmlns:p14="http://schemas.microsoft.com/office/powerpoint/2010/main" val="14402208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06/01/2025</a:t>
            </a:fld>
            <a:endParaRPr lang="fr-FR" dirty="0"/>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180000" cy="240000"/>
          </a:xfrm>
          <a:ln>
            <a:solidFill>
              <a:schemeClr val="tx1">
                <a:alpha val="0"/>
              </a:schemeClr>
            </a:solidFill>
          </a:ln>
        </p:spPr>
        <p:txBody>
          <a:bodyPr/>
          <a:lstStyle>
            <a:lvl1pPr>
              <a:defRPr sz="100">
                <a:solidFill>
                  <a:schemeClr val="tx1">
                    <a:alpha val="0"/>
                  </a:schemeClr>
                </a:solidFill>
              </a:defRPr>
            </a:lvl1pPr>
          </a:lstStyle>
          <a:p>
            <a:r>
              <a:rPr lang="fr-FR"/>
              <a:t>XX/XX/XXXX</a:t>
            </a:r>
            <a:endParaRPr lang="fr-FR" dirty="0"/>
          </a:p>
        </p:txBody>
      </p:sp>
      <p:sp>
        <p:nvSpPr>
          <p:cNvPr id="5" name="Espace réservé du pied de page 4"/>
          <p:cNvSpPr>
            <a:spLocks noGrp="1"/>
          </p:cNvSpPr>
          <p:nvPr>
            <p:ph type="ftr" sz="quarter" idx="11"/>
          </p:nvPr>
        </p:nvSpPr>
        <p:spPr bwMode="gray">
          <a:xfrm>
            <a:off x="720000" y="5226529"/>
            <a:ext cx="3240000" cy="1200000"/>
          </a:xfrm>
        </p:spPr>
        <p:txBody>
          <a:bodyPr anchor="b" anchorCtr="0"/>
          <a:lstStyle>
            <a:lvl1pPr>
              <a:defRPr sz="1150"/>
            </a:lvl1pPr>
          </a:lstStyle>
          <a:p>
            <a:r>
              <a:rPr lang="fr-FR" dirty="0"/>
              <a:t>Intitulé de la direction </a:t>
            </a:r>
            <a:br>
              <a:rPr lang="fr-FR" dirty="0"/>
            </a:br>
            <a:r>
              <a:rPr lang="fr-FR" dirty="0"/>
              <a:t>ou de l’organisme rattaché</a:t>
            </a:r>
          </a:p>
        </p:txBody>
      </p:sp>
      <p:sp>
        <p:nvSpPr>
          <p:cNvPr id="6" name="Espace réservé du numéro de diapositive 5"/>
          <p:cNvSpPr>
            <a:spLocks noGrp="1"/>
          </p:cNvSpPr>
          <p:nvPr>
            <p:ph type="sldNum" sz="quarter" idx="12"/>
          </p:nvPr>
        </p:nvSpPr>
        <p:spPr bwMode="gray">
          <a:xfrm>
            <a:off x="0" y="6618000"/>
            <a:ext cx="180000" cy="24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24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10" name="Image 9">
            <a:extLst>
              <a:ext uri="{FF2B5EF4-FFF2-40B4-BE49-F238E27FC236}">
                <a16:creationId xmlns:a16="http://schemas.microsoft.com/office/drawing/2014/main" id="{54F5C83D-7595-A742-9897-F31B365387E3}"/>
              </a:ext>
            </a:extLst>
          </p:cNvPr>
          <p:cNvPicPr>
            <a:picLocks noChangeAspect="1"/>
          </p:cNvPicPr>
          <p:nvPr userDrawn="1"/>
        </p:nvPicPr>
        <p:blipFill>
          <a:blip r:embed="rId2"/>
          <a:stretch>
            <a:fillRect/>
          </a:stretch>
        </p:blipFill>
        <p:spPr>
          <a:xfrm>
            <a:off x="179512" y="240000"/>
            <a:ext cx="6480720" cy="4763214"/>
          </a:xfrm>
          <a:prstGeom prst="rect">
            <a:avLst/>
          </a:prstGeom>
        </p:spPr>
      </p:pic>
    </p:spTree>
    <p:extLst>
      <p:ext uri="{BB962C8B-B14F-4D97-AF65-F5344CB8AC3E}">
        <p14:creationId xmlns:p14="http://schemas.microsoft.com/office/powerpoint/2010/main" val="3432610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1200000"/>
            <a:ext cx="8424000" cy="96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lvl1pPr>
              <a:defRPr/>
            </a:lvl1pPr>
          </a:lstStyle>
          <a:p>
            <a:r>
              <a:rPr lang="fr-FR" dirty="0"/>
              <a:t>Intitulé de la direction ou de l’organisme rattaché</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312000" y="240000"/>
            <a:ext cx="5472000" cy="480000"/>
          </a:xfrm>
        </p:spPr>
        <p:txBody>
          <a:bodyPr/>
          <a:lstStyle>
            <a:lvl1pPr marL="81000" indent="-81000" algn="r">
              <a:spcAft>
                <a:spcPts val="0"/>
              </a:spcAft>
              <a:buFont typeface="+mj-lt"/>
              <a:buAutoNum type="arabicPeriod"/>
              <a:defRPr sz="563" b="1"/>
            </a:lvl1pPr>
            <a:lvl2pPr marL="81000" indent="-81000" algn="r">
              <a:spcBef>
                <a:spcPts val="0"/>
              </a:spcBef>
              <a:spcAft>
                <a:spcPts val="0"/>
              </a:spcAft>
              <a:buFont typeface="+mj-lt"/>
              <a:buAutoNum type="alphaLcPeriod"/>
              <a:defRPr sz="563"/>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2448000"/>
            <a:ext cx="252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2448000"/>
            <a:ext cx="252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2448000"/>
            <a:ext cx="252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525915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24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a:t>XX/XX/XXXX</a:t>
            </a:r>
            <a:endParaRPr lang="fr-FR" cap="all" dirty="0"/>
          </a:p>
        </p:txBody>
      </p:sp>
      <p:sp>
        <p:nvSpPr>
          <p:cNvPr id="3" name="Espace réservé du pied de page 2"/>
          <p:cNvSpPr>
            <a:spLocks noGrp="1"/>
          </p:cNvSpPr>
          <p:nvPr>
            <p:ph type="ftr" sz="quarter" idx="11"/>
          </p:nvPr>
        </p:nvSpPr>
        <p:spPr bwMode="gray"/>
        <p:txBody>
          <a:bodyPr/>
          <a:lstStyle>
            <a:lvl1pPr>
              <a:defRPr/>
            </a:lvl1pPr>
          </a:lstStyle>
          <a:p>
            <a:r>
              <a:rPr lang="fr-FR" dirty="0"/>
              <a:t>Intitulé de la direction ou de l’organisme rattaché</a:t>
            </a:r>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3128061"/>
            <a:ext cx="8424000" cy="27696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63792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5" name="Image 14">
            <a:extLst>
              <a:ext uri="{FF2B5EF4-FFF2-40B4-BE49-F238E27FC236}">
                <a16:creationId xmlns:a16="http://schemas.microsoft.com/office/drawing/2014/main" id="{7280EF82-3B09-FE45-9F1A-0A521B246D94}"/>
              </a:ext>
            </a:extLst>
          </p:cNvPr>
          <p:cNvPicPr>
            <a:picLocks noChangeAspect="1"/>
          </p:cNvPicPr>
          <p:nvPr userDrawn="1"/>
        </p:nvPicPr>
        <p:blipFill>
          <a:blip r:embed="rId2"/>
          <a:stretch>
            <a:fillRect/>
          </a:stretch>
        </p:blipFill>
        <p:spPr>
          <a:xfrm>
            <a:off x="107504" y="240000"/>
            <a:ext cx="3594100" cy="2641600"/>
          </a:xfrm>
          <a:prstGeom prst="rect">
            <a:avLst/>
          </a:prstGeom>
        </p:spPr>
      </p:pic>
    </p:spTree>
    <p:extLst>
      <p:ext uri="{BB962C8B-B14F-4D97-AF65-F5344CB8AC3E}">
        <p14:creationId xmlns:p14="http://schemas.microsoft.com/office/powerpoint/2010/main" val="348390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1200000"/>
            <a:ext cx="8424000" cy="96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lvl1pPr>
              <a:defRPr/>
            </a:lvl1pPr>
          </a:lstStyle>
          <a:p>
            <a:r>
              <a:rPr lang="fr-FR" dirty="0"/>
              <a:t>Intitulé de la direction ou de l’organisme rattaché</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59998" y="2522624"/>
            <a:ext cx="2520000" cy="33744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2524800"/>
            <a:ext cx="2520000" cy="33744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2524800"/>
            <a:ext cx="2520000" cy="33744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64103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1124744"/>
            <a:ext cx="9144000" cy="5734456"/>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984000"/>
            <a:ext cx="8424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6000" indent="-396000">
              <a:buFont typeface="+mj-lt"/>
              <a:buAutoNum type="arabicPeriod"/>
              <a:defRPr sz="3250"/>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lvl1pPr>
              <a:defRPr/>
            </a:lvl1pPr>
          </a:lstStyle>
          <a:p>
            <a:r>
              <a:rPr lang="fr-FR" dirty="0"/>
              <a:t>Intitulé de la direction ou de l’organisme rattaché</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90859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1200000"/>
            <a:ext cx="8424000" cy="96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lvl1pPr>
              <a:defRPr/>
            </a:lvl1pPr>
          </a:lstStyle>
          <a:p>
            <a:r>
              <a:rPr lang="fr-FR" dirty="0"/>
              <a:t>Intitulé de la direction ou de l’organisme rattaché</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312000" y="240000"/>
            <a:ext cx="5472000" cy="48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2448000"/>
            <a:ext cx="252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2448000"/>
            <a:ext cx="252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2448000"/>
            <a:ext cx="252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40454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180000" cy="240000"/>
          </a:xfrm>
          <a:ln>
            <a:solidFill>
              <a:schemeClr val="tx1">
                <a:alpha val="0"/>
              </a:schemeClr>
            </a:solidFill>
          </a:ln>
        </p:spPr>
        <p:txBody>
          <a:bodyPr/>
          <a:lstStyle>
            <a:lvl1pPr>
              <a:defRPr sz="100">
                <a:solidFill>
                  <a:schemeClr val="tx1">
                    <a:alpha val="0"/>
                  </a:schemeClr>
                </a:solidFill>
              </a:defRPr>
            </a:lvl1pPr>
          </a:lstStyle>
          <a:p>
            <a:r>
              <a:rPr lang="fr-FR"/>
              <a:t>XX/XX/XXXX</a:t>
            </a:r>
            <a:endParaRPr lang="fr-FR" dirty="0"/>
          </a:p>
        </p:txBody>
      </p:sp>
      <p:sp>
        <p:nvSpPr>
          <p:cNvPr id="5" name="Espace réservé du pied de page 4"/>
          <p:cNvSpPr>
            <a:spLocks noGrp="1"/>
          </p:cNvSpPr>
          <p:nvPr>
            <p:ph type="ftr" sz="quarter" idx="11"/>
          </p:nvPr>
        </p:nvSpPr>
        <p:spPr bwMode="gray">
          <a:xfrm>
            <a:off x="720000" y="5226529"/>
            <a:ext cx="3240000" cy="1200000"/>
          </a:xfrm>
        </p:spPr>
        <p:txBody>
          <a:bodyPr anchor="b" anchorCtr="0"/>
          <a:lstStyle>
            <a:lvl1pPr>
              <a:defRPr sz="863"/>
            </a:lvl1pPr>
          </a:lstStyle>
          <a:p>
            <a:r>
              <a:rPr lang="fr-FR" dirty="0"/>
              <a:t>Intitulé de la direction </a:t>
            </a:r>
            <a:br>
              <a:rPr lang="fr-FR" dirty="0"/>
            </a:br>
            <a:r>
              <a:rPr lang="fr-FR" dirty="0"/>
              <a:t>ou de l’organisme rattaché</a:t>
            </a:r>
          </a:p>
        </p:txBody>
      </p:sp>
      <p:sp>
        <p:nvSpPr>
          <p:cNvPr id="6" name="Espace réservé du numéro de diapositive 5"/>
          <p:cNvSpPr>
            <a:spLocks noGrp="1"/>
          </p:cNvSpPr>
          <p:nvPr>
            <p:ph type="sldNum" sz="quarter" idx="12"/>
          </p:nvPr>
        </p:nvSpPr>
        <p:spPr bwMode="gray">
          <a:xfrm>
            <a:off x="0" y="6618000"/>
            <a:ext cx="180000" cy="24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24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10" name="Image 9">
            <a:extLst>
              <a:ext uri="{FF2B5EF4-FFF2-40B4-BE49-F238E27FC236}">
                <a16:creationId xmlns:a16="http://schemas.microsoft.com/office/drawing/2014/main" id="{54F5C83D-7595-A742-9897-F31B365387E3}"/>
              </a:ext>
            </a:extLst>
          </p:cNvPr>
          <p:cNvPicPr>
            <a:picLocks noChangeAspect="1"/>
          </p:cNvPicPr>
          <p:nvPr userDrawn="1"/>
        </p:nvPicPr>
        <p:blipFill>
          <a:blip r:embed="rId2"/>
          <a:stretch>
            <a:fillRect/>
          </a:stretch>
        </p:blipFill>
        <p:spPr>
          <a:xfrm>
            <a:off x="179512" y="240000"/>
            <a:ext cx="6480720" cy="4763214"/>
          </a:xfrm>
          <a:prstGeom prst="rect">
            <a:avLst/>
          </a:prstGeom>
        </p:spPr>
      </p:pic>
    </p:spTree>
    <p:extLst>
      <p:ext uri="{BB962C8B-B14F-4D97-AF65-F5344CB8AC3E}">
        <p14:creationId xmlns:p14="http://schemas.microsoft.com/office/powerpoint/2010/main" val="799196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24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a:t>XX/XX/XXXX</a:t>
            </a:r>
            <a:endParaRPr lang="fr-FR" cap="all" dirty="0"/>
          </a:p>
        </p:txBody>
      </p:sp>
      <p:sp>
        <p:nvSpPr>
          <p:cNvPr id="3" name="Espace réservé du pied de page 2"/>
          <p:cNvSpPr>
            <a:spLocks noGrp="1"/>
          </p:cNvSpPr>
          <p:nvPr>
            <p:ph type="ftr" sz="quarter" idx="11"/>
          </p:nvPr>
        </p:nvSpPr>
        <p:spPr bwMode="gray"/>
        <p:txBody>
          <a:bodyPr/>
          <a:lstStyle>
            <a:lvl1pPr>
              <a:defRPr/>
            </a:lvl1pPr>
          </a:lstStyle>
          <a:p>
            <a:r>
              <a:rPr lang="fr-FR" dirty="0"/>
              <a:t>Intitulé de la direction ou de l’organisme rattaché</a:t>
            </a:r>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3128061"/>
            <a:ext cx="8424000" cy="2769600"/>
          </a:xfrm>
        </p:spPr>
        <p:txBody>
          <a:bodyPr/>
          <a:lstStyle>
            <a:lvl1pPr>
              <a:lnSpc>
                <a:spcPct val="90000"/>
              </a:lnSpc>
              <a:spcAft>
                <a:spcPts val="0"/>
              </a:spcAft>
              <a:defRPr sz="2438" b="1" cap="all" baseline="0"/>
            </a:lvl1pPr>
            <a:lvl2pPr marL="0" indent="0">
              <a:spcBef>
                <a:spcPts val="375"/>
              </a:spcBef>
              <a:spcAft>
                <a:spcPts val="0"/>
              </a:spcAft>
              <a:buNone/>
              <a:defRPr sz="1388"/>
            </a:lvl2pPr>
          </a:lstStyle>
          <a:p>
            <a:pPr lvl="0"/>
            <a:r>
              <a:rPr lang="fr-FR" dirty="0"/>
              <a:t>Titre</a:t>
            </a:r>
          </a:p>
          <a:p>
            <a:pPr lvl="1"/>
            <a:r>
              <a:rPr lang="fr-FR" dirty="0"/>
              <a:t>Sous-titre</a:t>
            </a:r>
          </a:p>
        </p:txBody>
      </p:sp>
      <p:cxnSp>
        <p:nvCxnSpPr>
          <p:cNvPr id="12" name="Connecteur droit 11"/>
          <p:cNvCxnSpPr/>
          <p:nvPr userDrawn="1"/>
        </p:nvCxnSpPr>
        <p:spPr bwMode="gray">
          <a:xfrm>
            <a:off x="360000" y="63792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5" name="Image 14">
            <a:extLst>
              <a:ext uri="{FF2B5EF4-FFF2-40B4-BE49-F238E27FC236}">
                <a16:creationId xmlns:a16="http://schemas.microsoft.com/office/drawing/2014/main" id="{7280EF82-3B09-FE45-9F1A-0A521B246D94}"/>
              </a:ext>
            </a:extLst>
          </p:cNvPr>
          <p:cNvPicPr>
            <a:picLocks noChangeAspect="1"/>
          </p:cNvPicPr>
          <p:nvPr userDrawn="1"/>
        </p:nvPicPr>
        <p:blipFill>
          <a:blip r:embed="rId2"/>
          <a:stretch>
            <a:fillRect/>
          </a:stretch>
        </p:blipFill>
        <p:spPr>
          <a:xfrm>
            <a:off x="107505" y="240000"/>
            <a:ext cx="3594100" cy="2641600"/>
          </a:xfrm>
          <a:prstGeom prst="rect">
            <a:avLst/>
          </a:prstGeom>
        </p:spPr>
      </p:pic>
    </p:spTree>
    <p:extLst>
      <p:ext uri="{BB962C8B-B14F-4D97-AF65-F5344CB8AC3E}">
        <p14:creationId xmlns:p14="http://schemas.microsoft.com/office/powerpoint/2010/main" val="956190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1200000"/>
            <a:ext cx="8424000" cy="96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lvl1pPr>
              <a:defRPr/>
            </a:lvl1pPr>
          </a:lstStyle>
          <a:p>
            <a:r>
              <a:rPr lang="fr-FR" dirty="0"/>
              <a:t>Intitulé de la direction ou de l’organisme rattaché</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59998" y="2522624"/>
            <a:ext cx="2520000" cy="3374400"/>
          </a:xfrm>
        </p:spPr>
        <p:txBody>
          <a:bodyPr/>
          <a:lstStyle>
            <a:lvl1pPr marL="108000" indent="-108000">
              <a:spcBef>
                <a:spcPts val="300"/>
              </a:spcBef>
              <a:spcAft>
                <a:spcPts val="600"/>
              </a:spcAft>
              <a:buFont typeface="+mj-lt"/>
              <a:buAutoNum type="arabicPeriod"/>
              <a:defRPr b="1"/>
            </a:lvl1pPr>
            <a:lvl2pPr marL="243000" indent="-108000">
              <a:spcBef>
                <a:spcPts val="450"/>
              </a:spcBef>
              <a:spcAft>
                <a:spcPts val="6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2524800"/>
            <a:ext cx="2520000" cy="3374400"/>
          </a:xfrm>
        </p:spPr>
        <p:txBody>
          <a:bodyPr/>
          <a:lstStyle>
            <a:lvl1pPr marL="108000" indent="-108000">
              <a:spcBef>
                <a:spcPts val="300"/>
              </a:spcBef>
              <a:spcAft>
                <a:spcPts val="600"/>
              </a:spcAft>
              <a:buFont typeface="+mj-lt"/>
              <a:buAutoNum type="arabicPeriod"/>
              <a:defRPr b="1"/>
            </a:lvl1pPr>
            <a:lvl2pPr marL="243000" indent="-108000">
              <a:spcBef>
                <a:spcPts val="450"/>
              </a:spcBef>
              <a:spcAft>
                <a:spcPts val="6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2524800"/>
            <a:ext cx="2520000" cy="3374400"/>
          </a:xfrm>
        </p:spPr>
        <p:txBody>
          <a:bodyPr/>
          <a:lstStyle>
            <a:lvl1pPr marL="108000" indent="-108000">
              <a:spcBef>
                <a:spcPts val="300"/>
              </a:spcBef>
              <a:spcAft>
                <a:spcPts val="600"/>
              </a:spcAft>
              <a:buFont typeface="+mj-lt"/>
              <a:buAutoNum type="arabicPeriod"/>
              <a:defRPr b="1"/>
            </a:lvl1pPr>
            <a:lvl2pPr marL="243000" indent="-108000">
              <a:spcBef>
                <a:spcPts val="450"/>
              </a:spcBef>
              <a:spcAft>
                <a:spcPts val="6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3566136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1124744"/>
            <a:ext cx="9144000" cy="5734456"/>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984000"/>
            <a:ext cx="8424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297000" indent="-297000">
              <a:buFont typeface="+mj-lt"/>
              <a:buAutoNum type="arabicPeriod"/>
              <a:defRPr sz="2438"/>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lvl1pPr>
              <a:defRPr/>
            </a:lvl1pPr>
          </a:lstStyle>
          <a:p>
            <a:r>
              <a:rPr lang="fr-FR" dirty="0"/>
              <a:t>Intitulé de la direction ou de l’organisme rattaché</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647863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1.jp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1200000"/>
            <a:ext cx="8424000" cy="96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2448000"/>
            <a:ext cx="8424000" cy="3432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6378000"/>
            <a:ext cx="1170000" cy="48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a:t>XX/XX/XXXX</a:t>
            </a:r>
            <a:endParaRPr lang="fr-FR" cap="all" dirty="0"/>
          </a:p>
        </p:txBody>
      </p:sp>
      <p:sp>
        <p:nvSpPr>
          <p:cNvPr id="5" name="Espace réservé du pied de page 4"/>
          <p:cNvSpPr>
            <a:spLocks noGrp="1"/>
          </p:cNvSpPr>
          <p:nvPr>
            <p:ph type="ftr" sz="quarter" idx="3"/>
          </p:nvPr>
        </p:nvSpPr>
        <p:spPr bwMode="gray">
          <a:xfrm>
            <a:off x="360000" y="6378000"/>
            <a:ext cx="5904000" cy="480000"/>
          </a:xfrm>
          <a:prstGeom prst="rect">
            <a:avLst/>
          </a:prstGeom>
        </p:spPr>
        <p:txBody>
          <a:bodyPr vert="horz" lIns="0" tIns="0" rIns="0" bIns="0" rtlCol="0" anchor="ctr" anchorCtr="0">
            <a:noAutofit/>
          </a:bodyPr>
          <a:lstStyle>
            <a:lvl1pPr algn="l">
              <a:defRPr sz="750" b="1">
                <a:solidFill>
                  <a:schemeClr val="tx1"/>
                </a:solidFill>
              </a:defRPr>
            </a:lvl1pPr>
          </a:lstStyle>
          <a:p>
            <a:r>
              <a:rPr lang="fr-FR" dirty="0"/>
              <a:t>Intitulé de la direction ou de l’organisme rattaché</a:t>
            </a:r>
          </a:p>
        </p:txBody>
      </p:sp>
      <p:sp>
        <p:nvSpPr>
          <p:cNvPr id="6" name="Espace réservé du numéro de diapositive 5"/>
          <p:cNvSpPr>
            <a:spLocks noGrp="1"/>
          </p:cNvSpPr>
          <p:nvPr>
            <p:ph type="sldNum" sz="quarter" idx="4"/>
          </p:nvPr>
        </p:nvSpPr>
        <p:spPr bwMode="gray">
          <a:xfrm>
            <a:off x="6264000" y="6378000"/>
            <a:ext cx="1350000" cy="48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60000" y="63792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Image 10">
            <a:extLst>
              <a:ext uri="{FF2B5EF4-FFF2-40B4-BE49-F238E27FC236}">
                <a16:creationId xmlns:a16="http://schemas.microsoft.com/office/drawing/2014/main" id="{30F5BDE6-7A4C-E64E-9BF0-05E103F05F4A}"/>
              </a:ext>
            </a:extLst>
          </p:cNvPr>
          <p:cNvPicPr>
            <a:picLocks noChangeAspect="1"/>
          </p:cNvPicPr>
          <p:nvPr userDrawn="1"/>
        </p:nvPicPr>
        <p:blipFill>
          <a:blip r:embed="rId7"/>
          <a:stretch>
            <a:fillRect/>
          </a:stretch>
        </p:blipFill>
        <p:spPr>
          <a:xfrm>
            <a:off x="315721" y="130496"/>
            <a:ext cx="1296144" cy="952644"/>
          </a:xfrm>
          <a:prstGeom prst="rect">
            <a:avLst/>
          </a:prstGeom>
        </p:spPr>
      </p:pic>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Lst>
  <p:hf hdr="0"/>
  <p:txStyles>
    <p:title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1200000"/>
            <a:ext cx="8424000" cy="96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2448000"/>
            <a:ext cx="8424000" cy="3432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6378000"/>
            <a:ext cx="1170000" cy="480000"/>
          </a:xfrm>
          <a:prstGeom prst="rect">
            <a:avLst/>
          </a:prstGeom>
        </p:spPr>
        <p:txBody>
          <a:bodyPr vert="horz" lIns="0" tIns="0" rIns="0" bIns="0" rtlCol="0" anchor="ctr" anchorCtr="0">
            <a:noAutofit/>
          </a:bodyPr>
          <a:lstStyle>
            <a:lvl1pPr algn="ctr">
              <a:defRPr sz="563" b="1">
                <a:solidFill>
                  <a:schemeClr val="tx1"/>
                </a:solidFill>
              </a:defRPr>
            </a:lvl1pPr>
          </a:lstStyle>
          <a:p>
            <a:pPr algn="r"/>
            <a:r>
              <a:rPr lang="fr-FR" cap="all"/>
              <a:t>XX/XX/XXXX</a:t>
            </a:r>
            <a:endParaRPr lang="fr-FR" cap="all" dirty="0"/>
          </a:p>
        </p:txBody>
      </p:sp>
      <p:sp>
        <p:nvSpPr>
          <p:cNvPr id="5" name="Espace réservé du pied de page 4"/>
          <p:cNvSpPr>
            <a:spLocks noGrp="1"/>
          </p:cNvSpPr>
          <p:nvPr>
            <p:ph type="ftr" sz="quarter" idx="3"/>
          </p:nvPr>
        </p:nvSpPr>
        <p:spPr bwMode="gray">
          <a:xfrm>
            <a:off x="360000" y="6378000"/>
            <a:ext cx="5904000" cy="480000"/>
          </a:xfrm>
          <a:prstGeom prst="rect">
            <a:avLst/>
          </a:prstGeom>
        </p:spPr>
        <p:txBody>
          <a:bodyPr vert="horz" lIns="0" tIns="0" rIns="0" bIns="0" rtlCol="0" anchor="ctr" anchorCtr="0">
            <a:noAutofit/>
          </a:bodyPr>
          <a:lstStyle>
            <a:lvl1pPr algn="l">
              <a:defRPr sz="563" b="1">
                <a:solidFill>
                  <a:schemeClr val="tx1"/>
                </a:solidFill>
              </a:defRPr>
            </a:lvl1pPr>
          </a:lstStyle>
          <a:p>
            <a:r>
              <a:rPr lang="fr-FR" dirty="0"/>
              <a:t>Intitulé de la direction ou de l’organisme rattaché</a:t>
            </a:r>
          </a:p>
        </p:txBody>
      </p:sp>
      <p:sp>
        <p:nvSpPr>
          <p:cNvPr id="6" name="Espace réservé du numéro de diapositive 5"/>
          <p:cNvSpPr>
            <a:spLocks noGrp="1"/>
          </p:cNvSpPr>
          <p:nvPr>
            <p:ph type="sldNum" sz="quarter" idx="4"/>
          </p:nvPr>
        </p:nvSpPr>
        <p:spPr bwMode="gray">
          <a:xfrm>
            <a:off x="6264000" y="6378000"/>
            <a:ext cx="1350000" cy="480000"/>
          </a:xfrm>
          <a:prstGeom prst="rect">
            <a:avLst/>
          </a:prstGeom>
        </p:spPr>
        <p:txBody>
          <a:bodyPr vert="horz" lIns="0" tIns="0" rIns="0" bIns="0" rtlCol="0" anchor="ctr" anchorCtr="0">
            <a:noAutofit/>
          </a:bodyPr>
          <a:lstStyle>
            <a:lvl1pPr algn="r">
              <a:defRPr sz="563"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60000" y="63792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Image 10">
            <a:extLst>
              <a:ext uri="{FF2B5EF4-FFF2-40B4-BE49-F238E27FC236}">
                <a16:creationId xmlns:a16="http://schemas.microsoft.com/office/drawing/2014/main" id="{30F5BDE6-7A4C-E64E-9BF0-05E103F05F4A}"/>
              </a:ext>
            </a:extLst>
          </p:cNvPr>
          <p:cNvPicPr>
            <a:picLocks noChangeAspect="1"/>
          </p:cNvPicPr>
          <p:nvPr userDrawn="1"/>
        </p:nvPicPr>
        <p:blipFill>
          <a:blip r:embed="rId7"/>
          <a:stretch>
            <a:fillRect/>
          </a:stretch>
        </p:blipFill>
        <p:spPr>
          <a:xfrm>
            <a:off x="315721" y="130496"/>
            <a:ext cx="1296144" cy="952644"/>
          </a:xfrm>
          <a:prstGeom prst="rect">
            <a:avLst/>
          </a:prstGeom>
        </p:spPr>
      </p:pic>
    </p:spTree>
    <p:extLst>
      <p:ext uri="{BB962C8B-B14F-4D97-AF65-F5344CB8AC3E}">
        <p14:creationId xmlns:p14="http://schemas.microsoft.com/office/powerpoint/2010/main" val="818687104"/>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Lst>
  <p:hf hdr="0"/>
  <p:txStyles>
    <p:titleStyle>
      <a:lvl1pPr algn="l" defTabSz="685800" rtl="0" eaLnBrk="1" latinLnBrk="0" hangingPunct="1">
        <a:lnSpc>
          <a:spcPct val="90000"/>
        </a:lnSpc>
        <a:spcBef>
          <a:spcPct val="0"/>
        </a:spcBef>
        <a:buNone/>
        <a:defRPr sz="1913" b="1" kern="1200">
          <a:solidFill>
            <a:schemeClr val="tx1"/>
          </a:solidFill>
          <a:latin typeface="+mj-lt"/>
          <a:ea typeface="+mj-ea"/>
          <a:cs typeface="+mj-cs"/>
        </a:defRPr>
      </a:lvl1pPr>
    </p:titleStyle>
    <p:bodyStyle>
      <a:lvl1pPr marL="0" indent="0" algn="l" defTabSz="685800" rtl="0" eaLnBrk="1" latinLnBrk="0" hangingPunct="1">
        <a:lnSpc>
          <a:spcPct val="100000"/>
        </a:lnSpc>
        <a:spcBef>
          <a:spcPts val="0"/>
        </a:spcBef>
        <a:spcAft>
          <a:spcPts val="375"/>
        </a:spcAft>
        <a:buFont typeface="Arial" pitchFamily="34" charset="0"/>
        <a:buNone/>
        <a:defRPr sz="788" b="0" kern="1200">
          <a:solidFill>
            <a:schemeClr val="tx1"/>
          </a:solidFill>
          <a:latin typeface="+mn-lt"/>
          <a:ea typeface="+mn-ea"/>
          <a:cs typeface="+mn-cs"/>
        </a:defRPr>
      </a:lvl1pPr>
      <a:lvl2pPr marL="189000" indent="-54000" algn="l" defTabSz="685800" rtl="0" eaLnBrk="1" latinLnBrk="0" hangingPunct="1">
        <a:lnSpc>
          <a:spcPct val="100000"/>
        </a:lnSpc>
        <a:spcBef>
          <a:spcPts val="450"/>
        </a:spcBef>
        <a:spcAft>
          <a:spcPts val="450"/>
        </a:spcAft>
        <a:buFont typeface="Arial" pitchFamily="34" charset="0"/>
        <a:buChar char="•"/>
        <a:defRPr sz="713" kern="1200">
          <a:solidFill>
            <a:schemeClr val="tx1"/>
          </a:solidFill>
          <a:latin typeface="+mn-lt"/>
          <a:ea typeface="+mn-ea"/>
          <a:cs typeface="+mn-cs"/>
        </a:defRPr>
      </a:lvl2pPr>
      <a:lvl3pPr marL="324000" indent="-54000" algn="l" defTabSz="685800" rtl="0" eaLnBrk="1" latinLnBrk="0" hangingPunct="1">
        <a:lnSpc>
          <a:spcPct val="100000"/>
        </a:lnSpc>
        <a:spcBef>
          <a:spcPts val="75"/>
        </a:spcBef>
        <a:spcAft>
          <a:spcPts val="75"/>
        </a:spcAft>
        <a:buSzPct val="100000"/>
        <a:buFont typeface="Arial" pitchFamily="34" charset="0"/>
        <a:buChar char="•"/>
        <a:defRPr sz="638" kern="1200">
          <a:solidFill>
            <a:schemeClr val="tx1"/>
          </a:solidFill>
          <a:latin typeface="+mn-lt"/>
          <a:ea typeface="+mn-ea"/>
          <a:cs typeface="+mn-cs"/>
        </a:defRPr>
      </a:lvl3pPr>
      <a:lvl4pPr marL="459000" indent="-54000" algn="l" defTabSz="685800" rtl="0" eaLnBrk="1" latinLnBrk="0" hangingPunct="1">
        <a:lnSpc>
          <a:spcPct val="100000"/>
        </a:lnSpc>
        <a:spcBef>
          <a:spcPts val="75"/>
        </a:spcBef>
        <a:spcAft>
          <a:spcPts val="75"/>
        </a:spcAft>
        <a:buSzPct val="100000"/>
        <a:buFont typeface="Arial" pitchFamily="34" charset="0"/>
        <a:buChar char="•"/>
        <a:defRPr sz="563" kern="1200">
          <a:solidFill>
            <a:schemeClr val="tx1"/>
          </a:solidFill>
          <a:latin typeface="+mn-lt"/>
          <a:ea typeface="+mn-ea"/>
          <a:cs typeface="+mn-cs"/>
        </a:defRPr>
      </a:lvl4pPr>
      <a:lvl5pPr marL="621000" indent="-54000" algn="l" defTabSz="685800" rtl="0" eaLnBrk="1" latinLnBrk="0" hangingPunct="1">
        <a:lnSpc>
          <a:spcPct val="100000"/>
        </a:lnSpc>
        <a:spcBef>
          <a:spcPts val="75"/>
        </a:spcBef>
        <a:spcAft>
          <a:spcPts val="75"/>
        </a:spcAft>
        <a:buSzPct val="100000"/>
        <a:buFont typeface="Arial" pitchFamily="34" charset="0"/>
        <a:buChar char="•"/>
        <a:defRPr sz="525"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6" name="Espace réservé du texte 5"/>
          <p:cNvSpPr>
            <a:spLocks noGrp="1"/>
          </p:cNvSpPr>
          <p:nvPr>
            <p:ph type="body" sz="quarter" idx="13"/>
          </p:nvPr>
        </p:nvSpPr>
        <p:spPr>
          <a:xfrm>
            <a:off x="360000" y="3128061"/>
            <a:ext cx="8424000" cy="2769600"/>
          </a:xfrm>
        </p:spPr>
        <p:txBody>
          <a:bodyPr/>
          <a:lstStyle/>
          <a:p>
            <a:pPr algn="ctr"/>
            <a:r>
              <a:rPr lang="fr-FR" dirty="0" smtClean="0"/>
              <a:t>SUPPORTS DE LANGUES AU BTS</a:t>
            </a:r>
          </a:p>
          <a:p>
            <a:pPr algn="ctr"/>
            <a:endParaRPr lang="fr-FR" dirty="0"/>
          </a:p>
          <a:p>
            <a:pPr algn="ctr"/>
            <a:r>
              <a:rPr lang="fr-FR" dirty="0" smtClean="0"/>
              <a:t>Epreuves obligatoires orales</a:t>
            </a:r>
          </a:p>
          <a:p>
            <a:pPr algn="ctr"/>
            <a:endParaRPr lang="fr-FR" dirty="0"/>
          </a:p>
          <a:p>
            <a:pPr algn="ctr"/>
            <a:r>
              <a:rPr lang="fr-FR" sz="2400" dirty="0" smtClean="0"/>
              <a:t>(banque nationale des supports de Langues)</a:t>
            </a:r>
            <a:endParaRPr lang="fr-FR" sz="2400" dirty="0"/>
          </a:p>
        </p:txBody>
      </p:sp>
      <p:sp>
        <p:nvSpPr>
          <p:cNvPr id="7" name="Espace réservé de la date 6"/>
          <p:cNvSpPr>
            <a:spLocks noGrp="1"/>
          </p:cNvSpPr>
          <p:nvPr>
            <p:ph type="dt" sz="half" idx="10"/>
          </p:nvPr>
        </p:nvSpPr>
        <p:spPr>
          <a:xfrm>
            <a:off x="7614000" y="6378000"/>
            <a:ext cx="1170000" cy="480000"/>
          </a:xfrm>
        </p:spPr>
        <p:txBody>
          <a:bodyPr/>
          <a:lstStyle/>
          <a:p>
            <a:pPr algn="r"/>
            <a:fld id="{98576119-F915-4347-BF81-4232C6DBD76B}" type="datetime1">
              <a:rPr lang="fr-FR" cap="all" smtClean="0"/>
              <a:t>06/01/2025</a:t>
            </a:fld>
            <a:endParaRPr lang="fr-FR" cap="all" dirty="0"/>
          </a:p>
        </p:txBody>
      </p:sp>
      <p:sp>
        <p:nvSpPr>
          <p:cNvPr id="9" name="Espace réservé du numéro de diapositive 8"/>
          <p:cNvSpPr>
            <a:spLocks noGrp="1"/>
          </p:cNvSpPr>
          <p:nvPr>
            <p:ph type="sldNum" sz="quarter" idx="12"/>
          </p:nvPr>
        </p:nvSpPr>
        <p:spPr/>
        <p:txBody>
          <a:bodyPr/>
          <a:lstStyle/>
          <a:p>
            <a:fld id="{733122C9-A0B9-462F-8757-0847AD287B63}" type="slidenum">
              <a:rPr lang="fr-FR" smtClean="0"/>
              <a:pPr/>
              <a:t>1</a:t>
            </a:fld>
            <a:endParaRPr lang="fr-FR" dirty="0"/>
          </a:p>
        </p:txBody>
      </p:sp>
      <p:sp>
        <p:nvSpPr>
          <p:cNvPr id="8" name="Espace réservé du pied de page 5">
            <a:extLst>
              <a:ext uri="{FF2B5EF4-FFF2-40B4-BE49-F238E27FC236}">
                <a16:creationId xmlns:a16="http://schemas.microsoft.com/office/drawing/2014/main" id="{5982DBCF-7832-2A4D-ABDA-7D1D19242D63}"/>
              </a:ext>
            </a:extLst>
          </p:cNvPr>
          <p:cNvSpPr>
            <a:spLocks noGrp="1"/>
          </p:cNvSpPr>
          <p:nvPr>
            <p:ph type="ftr" sz="quarter" idx="11"/>
          </p:nvPr>
        </p:nvSpPr>
        <p:spPr bwMode="gray">
          <a:xfrm>
            <a:off x="360000" y="6378000"/>
            <a:ext cx="5904000" cy="480000"/>
          </a:xfrm>
        </p:spPr>
        <p:txBody>
          <a:bodyPr/>
          <a:lstStyle>
            <a:lvl1pPr>
              <a:defRPr/>
            </a:lvl1pPr>
          </a:lstStyle>
          <a:p>
            <a:r>
              <a:rPr lang="fr-FR" dirty="0"/>
              <a:t>Direction générale de l’enseignement supérieur et de l’insertion professionnelle</a:t>
            </a:r>
          </a:p>
        </p:txBody>
      </p:sp>
    </p:spTree>
    <p:extLst>
      <p:ext uri="{BB962C8B-B14F-4D97-AF65-F5344CB8AC3E}">
        <p14:creationId xmlns:p14="http://schemas.microsoft.com/office/powerpoint/2010/main" val="41815159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2490636" y="409616"/>
            <a:ext cx="3779951" cy="140768"/>
          </a:xfrm>
        </p:spPr>
        <p:txBody>
          <a:bodyPr/>
          <a:lstStyle/>
          <a:p>
            <a:r>
              <a:rPr lang="fr-FR" dirty="0"/>
              <a:t/>
            </a:r>
            <a:br>
              <a:rPr lang="fr-FR" dirty="0"/>
            </a:br>
            <a:endParaRPr lang="fr-FR" dirty="0"/>
          </a:p>
        </p:txBody>
      </p:sp>
      <p:sp>
        <p:nvSpPr>
          <p:cNvPr id="8" name="Espace réservé du texte 7"/>
          <p:cNvSpPr>
            <a:spLocks noGrp="1"/>
          </p:cNvSpPr>
          <p:nvPr>
            <p:ph type="body" sz="quarter" idx="13"/>
          </p:nvPr>
        </p:nvSpPr>
        <p:spPr/>
        <p:txBody>
          <a:bodyPr/>
          <a:lstStyle/>
          <a:p>
            <a:pPr marL="0" indent="0">
              <a:buNone/>
            </a:pPr>
            <a:r>
              <a:rPr lang="fr-FR" sz="800" dirty="0" smtClean="0"/>
              <a:t>1. Périmètre et objectifs</a:t>
            </a:r>
            <a:endParaRPr lang="fr-FR" sz="800" dirty="0"/>
          </a:p>
        </p:txBody>
      </p:sp>
      <p:sp>
        <p:nvSpPr>
          <p:cNvPr id="9" name="Espace réservé du texte 8"/>
          <p:cNvSpPr>
            <a:spLocks noGrp="1"/>
          </p:cNvSpPr>
          <p:nvPr>
            <p:ph type="body" sz="quarter" idx="14"/>
          </p:nvPr>
        </p:nvSpPr>
        <p:spPr>
          <a:xfrm>
            <a:off x="360000" y="1124744"/>
            <a:ext cx="8424000" cy="5328592"/>
          </a:xfrm>
        </p:spPr>
        <p:txBody>
          <a:bodyPr/>
          <a:lstStyle/>
          <a:p>
            <a:r>
              <a:rPr lang="fr-FR" sz="1400" b="1" dirty="0" smtClean="0"/>
              <a:t>1. Périmètre et objectifs</a:t>
            </a:r>
          </a:p>
          <a:p>
            <a:endParaRPr lang="fr-FR" dirty="0" smtClean="0"/>
          </a:p>
          <a:p>
            <a:r>
              <a:rPr lang="fr-FR" dirty="0"/>
              <a:t> </a:t>
            </a:r>
            <a:r>
              <a:rPr lang="fr-FR" dirty="0" smtClean="0"/>
              <a:t> </a:t>
            </a:r>
            <a:r>
              <a:rPr lang="fr-FR" sz="1200" dirty="0" smtClean="0"/>
              <a:t>Epreuves </a:t>
            </a:r>
            <a:r>
              <a:rPr lang="fr-FR" sz="1200" u="sng" dirty="0"/>
              <a:t>obligatoires orales</a:t>
            </a:r>
            <a:r>
              <a:rPr lang="fr-FR" sz="1200" dirty="0"/>
              <a:t> du BTS (LVA et LVB</a:t>
            </a:r>
            <a:r>
              <a:rPr lang="fr-FR" sz="1200" dirty="0" smtClean="0"/>
              <a:t>)</a:t>
            </a:r>
          </a:p>
          <a:p>
            <a:endParaRPr lang="fr-FR" sz="1200" dirty="0" smtClean="0"/>
          </a:p>
          <a:p>
            <a:pPr marL="88900" lvl="0"/>
            <a:r>
              <a:rPr lang="fr-FR" sz="1200" dirty="0"/>
              <a:t>Rappel : Les supports de langues ne sont pas des sujets d’examen et n’ont donc pas le même niveau de confidentialité</a:t>
            </a:r>
          </a:p>
          <a:p>
            <a:pPr marL="88900" lvl="0"/>
            <a:endParaRPr lang="fr-FR" sz="1200" dirty="0" smtClean="0"/>
          </a:p>
          <a:p>
            <a:pPr marL="88900" lvl="0"/>
            <a:r>
              <a:rPr lang="fr-FR" sz="1200" dirty="0" smtClean="0"/>
              <a:t>Supports </a:t>
            </a:r>
            <a:r>
              <a:rPr lang="fr-FR" sz="1200" dirty="0"/>
              <a:t>réutilisables d’une année sur l’autre (sauf obsolescence), selon les besoins des académies. Ils ne sont donc pas diffusables à l’issue de la session</a:t>
            </a:r>
          </a:p>
          <a:p>
            <a:pPr marL="88900" lvl="0"/>
            <a:endParaRPr lang="fr-FR" sz="1200" dirty="0" smtClean="0"/>
          </a:p>
          <a:p>
            <a:pPr marL="88900" lvl="0"/>
            <a:r>
              <a:rPr lang="fr-FR" sz="1200" u="sng" dirty="0" smtClean="0"/>
              <a:t>Mutualisation au niveau national des supports de langues produits en académies ou en groupements d’académies </a:t>
            </a:r>
          </a:p>
          <a:p>
            <a:pPr marL="88900" lvl="0"/>
            <a:endParaRPr lang="fr-FR" sz="1200" u="sng" dirty="0" smtClean="0"/>
          </a:p>
          <a:p>
            <a:pPr marL="88900" lvl="0"/>
            <a:r>
              <a:rPr lang="fr-FR" sz="1200" dirty="0" smtClean="0"/>
              <a:t>Objectif : réduire le volume de supports à produire chaque année par une mutualisation plus importante </a:t>
            </a:r>
            <a:r>
              <a:rPr lang="fr-FR" sz="1200" dirty="0" smtClean="0">
                <a:sym typeface="Wingdings" panose="05000000000000000000" pitchFamily="2" charset="2"/>
              </a:rPr>
              <a:t></a:t>
            </a:r>
            <a:r>
              <a:rPr lang="fr-FR" sz="1200" dirty="0" smtClean="0"/>
              <a:t> réduction de la sollicitation des enseignants et inspecteurs, réduction de coûts</a:t>
            </a:r>
          </a:p>
          <a:p>
            <a:pPr marL="88900" lvl="0"/>
            <a:endParaRPr lang="fr-FR" sz="1200" dirty="0"/>
          </a:p>
          <a:p>
            <a:pPr marL="88900" lvl="0"/>
            <a:r>
              <a:rPr lang="fr-FR" sz="1200" dirty="0" smtClean="0"/>
              <a:t>Moyen mis en œuvre : création d’une banque nationale des supports de langues (BNSL), hébergée sur une plateforme sécurisée nationale (DELOS)</a:t>
            </a:r>
          </a:p>
          <a:p>
            <a:pPr marL="88900" lvl="0"/>
            <a:endParaRPr lang="fr-FR" sz="1200" dirty="0"/>
          </a:p>
          <a:p>
            <a:pPr marL="88900" lvl="0"/>
            <a:r>
              <a:rPr lang="fr-FR" sz="1200" dirty="0"/>
              <a:t>Pré-requis de la BNSL : récupération des supports existants, harmonisation nationale de la codification des supports, accès réservé aux personnes autorisées (ce n’est pas un site grand public)</a:t>
            </a:r>
          </a:p>
          <a:p>
            <a:pPr marL="88900" lvl="0"/>
            <a:endParaRPr lang="fr-FR" sz="1200" dirty="0" smtClean="0"/>
          </a:p>
          <a:p>
            <a:pPr marL="88900" lvl="0"/>
            <a:r>
              <a:rPr lang="fr-FR" sz="1200" dirty="0"/>
              <a:t>Un groupe de travail (GT académies/DSII) s’est réuni pour proposer des modalités de constitution et de gestion de la BNSL</a:t>
            </a:r>
          </a:p>
          <a:p>
            <a:pPr marL="88900" lvl="0"/>
            <a:r>
              <a:rPr lang="fr-FR" sz="1200" dirty="0"/>
              <a:t>Les conclusions ont été présentées à la doyenne du groupe de langues de l’IGESR</a:t>
            </a:r>
          </a:p>
        </p:txBody>
      </p:sp>
      <p:sp>
        <p:nvSpPr>
          <p:cNvPr id="2" name="Espace réservé de la date 1"/>
          <p:cNvSpPr>
            <a:spLocks noGrp="1"/>
          </p:cNvSpPr>
          <p:nvPr>
            <p:ph type="dt" sz="half" idx="10"/>
          </p:nvPr>
        </p:nvSpPr>
        <p:spPr/>
        <p:txBody>
          <a:bodyPr/>
          <a:lstStyle/>
          <a:p>
            <a:pPr algn="r"/>
            <a:fld id="{7455A258-E366-4E85-A42F-3E652BBA02B6}" type="datetime1">
              <a:rPr lang="fr-FR" cap="all" smtClean="0"/>
              <a:t>06/01/2025</a:t>
            </a:fld>
            <a:endParaRPr lang="fr-FR" cap="all" dirty="0"/>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2</a:t>
            </a:fld>
            <a:endParaRPr lang="fr-FR" dirty="0"/>
          </a:p>
        </p:txBody>
      </p:sp>
      <p:sp>
        <p:nvSpPr>
          <p:cNvPr id="13" name="Espace réservé du pied de page 5">
            <a:extLst>
              <a:ext uri="{FF2B5EF4-FFF2-40B4-BE49-F238E27FC236}">
                <a16:creationId xmlns:a16="http://schemas.microsoft.com/office/drawing/2014/main" id="{5A4C05E2-BA77-AE48-85D1-FAE2707BFA03}"/>
              </a:ext>
            </a:extLst>
          </p:cNvPr>
          <p:cNvSpPr>
            <a:spLocks noGrp="1"/>
          </p:cNvSpPr>
          <p:nvPr>
            <p:ph type="ftr" sz="quarter" idx="11"/>
          </p:nvPr>
        </p:nvSpPr>
        <p:spPr bwMode="gray">
          <a:xfrm>
            <a:off x="360000" y="6378000"/>
            <a:ext cx="5904000" cy="480000"/>
          </a:xfrm>
        </p:spPr>
        <p:txBody>
          <a:bodyPr/>
          <a:lstStyle>
            <a:lvl1pPr>
              <a:defRPr/>
            </a:lvl1pPr>
          </a:lstStyle>
          <a:p>
            <a:r>
              <a:rPr lang="fr-FR" dirty="0"/>
              <a:t>Direction générale de l’enseignement supérieur et de l’insertion professionnelle</a:t>
            </a:r>
          </a:p>
        </p:txBody>
      </p:sp>
    </p:spTree>
    <p:extLst>
      <p:ext uri="{BB962C8B-B14F-4D97-AF65-F5344CB8AC3E}">
        <p14:creationId xmlns:p14="http://schemas.microsoft.com/office/powerpoint/2010/main" val="3269962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2490636" y="409616"/>
            <a:ext cx="3779951" cy="140768"/>
          </a:xfrm>
        </p:spPr>
        <p:txBody>
          <a:bodyPr/>
          <a:lstStyle/>
          <a:p>
            <a:r>
              <a:rPr lang="fr-FR" dirty="0"/>
              <a:t/>
            </a:r>
            <a:br>
              <a:rPr lang="fr-FR" dirty="0"/>
            </a:br>
            <a:endParaRPr lang="fr-FR" dirty="0"/>
          </a:p>
        </p:txBody>
      </p:sp>
      <p:sp>
        <p:nvSpPr>
          <p:cNvPr id="8" name="Espace réservé du texte 7"/>
          <p:cNvSpPr>
            <a:spLocks noGrp="1"/>
          </p:cNvSpPr>
          <p:nvPr>
            <p:ph type="body" sz="quarter" idx="13"/>
          </p:nvPr>
        </p:nvSpPr>
        <p:spPr/>
        <p:txBody>
          <a:bodyPr/>
          <a:lstStyle/>
          <a:p>
            <a:pPr marL="0" indent="0">
              <a:buNone/>
            </a:pPr>
            <a:r>
              <a:rPr lang="fr-FR" sz="800" dirty="0" smtClean="0"/>
              <a:t>2. Fonctionnalités de la banque nationale</a:t>
            </a:r>
            <a:endParaRPr lang="fr-FR" sz="800" dirty="0"/>
          </a:p>
        </p:txBody>
      </p:sp>
      <p:sp>
        <p:nvSpPr>
          <p:cNvPr id="9" name="Espace réservé du texte 8"/>
          <p:cNvSpPr>
            <a:spLocks noGrp="1"/>
          </p:cNvSpPr>
          <p:nvPr>
            <p:ph type="body" sz="quarter" idx="14"/>
          </p:nvPr>
        </p:nvSpPr>
        <p:spPr>
          <a:xfrm>
            <a:off x="360000" y="1124744"/>
            <a:ext cx="8424000" cy="5328592"/>
          </a:xfrm>
          <a:solidFill>
            <a:schemeClr val="bg1"/>
          </a:solidFill>
        </p:spPr>
        <p:txBody>
          <a:bodyPr/>
          <a:lstStyle/>
          <a:p>
            <a:r>
              <a:rPr lang="fr-FR" sz="1400" b="1" dirty="0"/>
              <a:t>2</a:t>
            </a:r>
            <a:r>
              <a:rPr lang="fr-FR" sz="1400" b="1" dirty="0" smtClean="0"/>
              <a:t>. Fonctionnalités de la banque nationale de supports</a:t>
            </a:r>
            <a:endParaRPr lang="fr-FR" dirty="0" smtClean="0"/>
          </a:p>
          <a:p>
            <a:pPr>
              <a:spcAft>
                <a:spcPts val="0"/>
              </a:spcAft>
            </a:pPr>
            <a:r>
              <a:rPr lang="fr-FR" dirty="0"/>
              <a:t> </a:t>
            </a:r>
            <a:r>
              <a:rPr lang="fr-FR" dirty="0" smtClean="0"/>
              <a:t> </a:t>
            </a:r>
          </a:p>
          <a:p>
            <a:pPr marL="268288" indent="-171450">
              <a:spcAft>
                <a:spcPts val="0"/>
              </a:spcAft>
              <a:buFont typeface="Arial" panose="020B0604020202020204" pitchFamily="34" charset="0"/>
              <a:buChar char="•"/>
            </a:pPr>
            <a:r>
              <a:rPr lang="fr-FR" sz="1200" dirty="0" smtClean="0"/>
              <a:t>Hébergement </a:t>
            </a:r>
            <a:r>
              <a:rPr lang="fr-FR" sz="1200" dirty="0"/>
              <a:t>sur </a:t>
            </a:r>
            <a:r>
              <a:rPr lang="fr-FR" sz="1200" dirty="0" smtClean="0"/>
              <a:t>DELOS (comme la banque nationale des sujets du baccalauréat)</a:t>
            </a:r>
            <a:endParaRPr lang="fr-FR" sz="1200" dirty="0"/>
          </a:p>
          <a:p>
            <a:pPr marL="268288" indent="-171450">
              <a:buFont typeface="Arial" panose="020B0604020202020204" pitchFamily="34" charset="0"/>
              <a:buChar char="•"/>
            </a:pPr>
            <a:endParaRPr lang="fr-FR" sz="1200" dirty="0" smtClean="0"/>
          </a:p>
          <a:p>
            <a:pPr marL="268288" indent="-171450">
              <a:buFont typeface="Arial" panose="020B0604020202020204" pitchFamily="34" charset="0"/>
              <a:buChar char="•"/>
            </a:pPr>
            <a:r>
              <a:rPr lang="fr-FR" sz="1200" b="1" dirty="0" smtClean="0"/>
              <a:t>Chaque </a:t>
            </a:r>
            <a:r>
              <a:rPr lang="fr-FR" sz="1200" b="1" dirty="0"/>
              <a:t>support </a:t>
            </a:r>
            <a:r>
              <a:rPr lang="fr-FR" sz="1200" b="1" dirty="0" smtClean="0"/>
              <a:t>nommé selon une codification nationale</a:t>
            </a:r>
          </a:p>
          <a:p>
            <a:pPr marL="268288"/>
            <a:r>
              <a:rPr lang="fr-FR" sz="1200" dirty="0" smtClean="0"/>
              <a:t>Codification (repère du support) : </a:t>
            </a:r>
            <a:r>
              <a:rPr lang="fr-FR" sz="1200" dirty="0" smtClean="0">
                <a:solidFill>
                  <a:srgbClr val="0070C0"/>
                </a:solidFill>
              </a:rPr>
              <a:t>Libellé de la LV + Libellé spécialité ou groupe spécialités + année de </a:t>
            </a:r>
            <a:r>
              <a:rPr lang="fr-FR" sz="1200" dirty="0">
                <a:solidFill>
                  <a:srgbClr val="0070C0"/>
                </a:solidFill>
              </a:rPr>
              <a:t>création </a:t>
            </a:r>
          </a:p>
          <a:p>
            <a:pPr marL="268288"/>
            <a:r>
              <a:rPr lang="fr-FR" sz="1200" dirty="0"/>
              <a:t>L’année de création est destinée à identifier plus tard les sujets « anciens », susceptibles d’être obsolètes dans leur </a:t>
            </a:r>
            <a:r>
              <a:rPr lang="fr-FR" sz="1200" dirty="0" smtClean="0"/>
              <a:t>contenu</a:t>
            </a:r>
            <a:endParaRPr lang="fr-FR" sz="1200" dirty="0"/>
          </a:p>
          <a:p>
            <a:pPr marL="268288"/>
            <a:r>
              <a:rPr lang="fr-FR" sz="1200" dirty="0">
                <a:latin typeface="Calibri (Corps)"/>
              </a:rPr>
              <a:t>Cas particuliers des </a:t>
            </a:r>
            <a:r>
              <a:rPr lang="fr-FR" sz="1200" dirty="0">
                <a:solidFill>
                  <a:srgbClr val="FF0000"/>
                </a:solidFill>
                <a:latin typeface="Calibri (Corps)"/>
              </a:rPr>
              <a:t>supports identiques LVA et </a:t>
            </a:r>
            <a:r>
              <a:rPr lang="fr-FR" sz="1200" dirty="0" smtClean="0">
                <a:solidFill>
                  <a:srgbClr val="FF0000"/>
                </a:solidFill>
                <a:latin typeface="Calibri (Corps)"/>
              </a:rPr>
              <a:t>LVB</a:t>
            </a:r>
            <a:r>
              <a:rPr lang="fr-FR" sz="1200" dirty="0" smtClean="0">
                <a:latin typeface="Calibri (Corps)"/>
              </a:rPr>
              <a:t> : le </a:t>
            </a:r>
            <a:r>
              <a:rPr lang="fr-FR" sz="1200" dirty="0">
                <a:latin typeface="Calibri (Corps)"/>
              </a:rPr>
              <a:t>support sera déposé une seule fois. Le libellé repère suivra l’exemple suivant : 24-ANG-MHR-LVA/LVB</a:t>
            </a:r>
            <a:endParaRPr lang="fr-FR" sz="1200" dirty="0" smtClean="0"/>
          </a:p>
          <a:p>
            <a:pPr marL="268288"/>
            <a:endParaRPr lang="fr-FR" sz="1200" dirty="0" smtClean="0"/>
          </a:p>
          <a:p>
            <a:pPr marL="268288"/>
            <a:r>
              <a:rPr lang="fr-FR" sz="1200" dirty="0" smtClean="0"/>
              <a:t>Le </a:t>
            </a:r>
            <a:r>
              <a:rPr lang="fr-FR" sz="1200" b="1" dirty="0" smtClean="0"/>
              <a:t>thème du support </a:t>
            </a:r>
            <a:r>
              <a:rPr lang="fr-FR" sz="1200" dirty="0" smtClean="0"/>
              <a:t>correspond à la thématique à laquelle les supports font référence, qui devrait apparaître dans les mots-clés (ou tag). Par </a:t>
            </a:r>
            <a:r>
              <a:rPr lang="fr-FR" sz="1200" dirty="0"/>
              <a:t>exemple : « développement durable », « intelligence artificielle », écologie, </a:t>
            </a:r>
            <a:r>
              <a:rPr lang="fr-FR" sz="1200" dirty="0" smtClean="0"/>
              <a:t>...</a:t>
            </a:r>
          </a:p>
          <a:p>
            <a:pPr marL="268288"/>
            <a:r>
              <a:rPr lang="fr-FR" sz="1200" dirty="0" smtClean="0"/>
              <a:t>Le </a:t>
            </a:r>
            <a:r>
              <a:rPr lang="fr-FR" sz="1200" dirty="0"/>
              <a:t>thème </a:t>
            </a:r>
            <a:r>
              <a:rPr lang="fr-FR" sz="1200" dirty="0" smtClean="0"/>
              <a:t>sera </a:t>
            </a:r>
            <a:r>
              <a:rPr lang="fr-FR" sz="1200" dirty="0"/>
              <a:t>saisi dans </a:t>
            </a:r>
            <a:r>
              <a:rPr lang="fr-FR" sz="1200" dirty="0" smtClean="0"/>
              <a:t>le TAG qui </a:t>
            </a:r>
            <a:r>
              <a:rPr lang="fr-FR" sz="1200" dirty="0"/>
              <a:t>permettra de guider les inspecteurs dans leur recherche</a:t>
            </a:r>
            <a:r>
              <a:rPr lang="fr-FR" sz="1200" dirty="0" smtClean="0"/>
              <a:t>.</a:t>
            </a:r>
            <a:endParaRPr lang="fr-FR" sz="1200" i="1" dirty="0" smtClean="0"/>
          </a:p>
          <a:p>
            <a:endParaRPr lang="fr-FR" sz="1200" dirty="0"/>
          </a:p>
          <a:p>
            <a:pPr marL="260350" indent="-171450">
              <a:buFont typeface="Arial" panose="020B0604020202020204" pitchFamily="34" charset="0"/>
              <a:buChar char="•"/>
            </a:pPr>
            <a:r>
              <a:rPr lang="fr-FR" sz="1200" b="1" dirty="0"/>
              <a:t>Chaque support doté d’une page de garde </a:t>
            </a:r>
            <a:r>
              <a:rPr lang="fr-FR" sz="1200" b="1" dirty="0" smtClean="0"/>
              <a:t>normée</a:t>
            </a:r>
            <a:r>
              <a:rPr lang="fr-FR" sz="1200" dirty="0" smtClean="0"/>
              <a:t>, </a:t>
            </a:r>
            <a:r>
              <a:rPr lang="fr-FR" sz="1200" dirty="0"/>
              <a:t>comprenant les éléments d’identification : spécialité/groupe de spécialités, repère du support…), rappelant que les supports ne sont pas à diffuser (à récupérer à la fin de l’épreuve</a:t>
            </a:r>
            <a:r>
              <a:rPr lang="fr-FR" sz="1200" dirty="0" smtClean="0"/>
              <a:t>)</a:t>
            </a:r>
          </a:p>
          <a:p>
            <a:pPr marL="260350" indent="-171450">
              <a:buFont typeface="Arial" panose="020B0604020202020204" pitchFamily="34" charset="0"/>
              <a:buChar char="•"/>
            </a:pPr>
            <a:r>
              <a:rPr lang="fr-FR" sz="1200" dirty="0" smtClean="0"/>
              <a:t>Le modèle de page de garde est déposé sur le site RESANA/BNSL</a:t>
            </a:r>
          </a:p>
          <a:p>
            <a:pPr marL="268288" indent="-171450">
              <a:buFont typeface="Arial" panose="020B0604020202020204" pitchFamily="34" charset="0"/>
              <a:buChar char="•"/>
            </a:pPr>
            <a:r>
              <a:rPr lang="fr-FR" sz="1200" dirty="0" smtClean="0"/>
              <a:t>Possibilité d’associer plusieurs documents pour un même support (ex : document audio/vidéo)</a:t>
            </a:r>
          </a:p>
          <a:p>
            <a:pPr marL="268288" indent="-171450">
              <a:buFont typeface="Arial" panose="020B0604020202020204" pitchFamily="34" charset="0"/>
              <a:buChar char="•"/>
            </a:pPr>
            <a:r>
              <a:rPr lang="fr-FR" sz="1200" dirty="0" smtClean="0"/>
              <a:t>Possibilité de stocker les supports audio-vidéo : pas de contrainte de format ni de taille de fichiers. Fichiers zip sont pris en compte. Prévoir cependant une limitation de la taille des fichiers, en cas de transfert sur clé USB. Max : 50 Mo</a:t>
            </a:r>
          </a:p>
          <a:p>
            <a:pPr marL="260350" indent="-171450">
              <a:buFont typeface="Arial" panose="020B0604020202020204" pitchFamily="34" charset="0"/>
              <a:buChar char="•"/>
            </a:pPr>
            <a:endParaRPr lang="fr-FR" sz="600" dirty="0" smtClean="0"/>
          </a:p>
          <a:p>
            <a:pPr marL="88900" lvl="0"/>
            <a:endParaRPr lang="fr-FR" sz="1200" dirty="0" smtClean="0"/>
          </a:p>
          <a:p>
            <a:pPr marL="88900" lvl="0"/>
            <a:endParaRPr lang="fr-FR" sz="1200" dirty="0"/>
          </a:p>
        </p:txBody>
      </p:sp>
      <p:sp>
        <p:nvSpPr>
          <p:cNvPr id="2" name="Espace réservé de la date 1"/>
          <p:cNvSpPr>
            <a:spLocks noGrp="1"/>
          </p:cNvSpPr>
          <p:nvPr>
            <p:ph type="dt" sz="half" idx="10"/>
          </p:nvPr>
        </p:nvSpPr>
        <p:spPr/>
        <p:txBody>
          <a:bodyPr/>
          <a:lstStyle/>
          <a:p>
            <a:pPr algn="r"/>
            <a:fld id="{7455A258-E366-4E85-A42F-3E652BBA02B6}" type="datetime1">
              <a:rPr lang="fr-FR" cap="all" smtClean="0"/>
              <a:t>06/01/2025</a:t>
            </a:fld>
            <a:endParaRPr lang="fr-FR" cap="all" dirty="0"/>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3</a:t>
            </a:fld>
            <a:endParaRPr lang="fr-FR" dirty="0"/>
          </a:p>
        </p:txBody>
      </p:sp>
      <p:sp>
        <p:nvSpPr>
          <p:cNvPr id="13" name="Espace réservé du pied de page 5">
            <a:extLst>
              <a:ext uri="{FF2B5EF4-FFF2-40B4-BE49-F238E27FC236}">
                <a16:creationId xmlns:a16="http://schemas.microsoft.com/office/drawing/2014/main" id="{5A4C05E2-BA77-AE48-85D1-FAE2707BFA03}"/>
              </a:ext>
            </a:extLst>
          </p:cNvPr>
          <p:cNvSpPr>
            <a:spLocks noGrp="1"/>
          </p:cNvSpPr>
          <p:nvPr>
            <p:ph type="ftr" sz="quarter" idx="11"/>
          </p:nvPr>
        </p:nvSpPr>
        <p:spPr bwMode="gray">
          <a:xfrm>
            <a:off x="360000" y="6378000"/>
            <a:ext cx="5904000" cy="480000"/>
          </a:xfrm>
        </p:spPr>
        <p:txBody>
          <a:bodyPr/>
          <a:lstStyle>
            <a:lvl1pPr>
              <a:defRPr/>
            </a:lvl1pPr>
          </a:lstStyle>
          <a:p>
            <a:r>
              <a:rPr lang="fr-FR" dirty="0"/>
              <a:t>Direction générale de l’enseignement supérieur et de l’insertion professionnelle</a:t>
            </a:r>
          </a:p>
        </p:txBody>
      </p:sp>
    </p:spTree>
    <p:extLst>
      <p:ext uri="{BB962C8B-B14F-4D97-AF65-F5344CB8AC3E}">
        <p14:creationId xmlns:p14="http://schemas.microsoft.com/office/powerpoint/2010/main" val="1714528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2490636" y="409616"/>
            <a:ext cx="3779951" cy="140768"/>
          </a:xfrm>
        </p:spPr>
        <p:txBody>
          <a:bodyPr/>
          <a:lstStyle/>
          <a:p>
            <a:r>
              <a:rPr lang="fr-FR" dirty="0"/>
              <a:t/>
            </a:r>
            <a:br>
              <a:rPr lang="fr-FR" dirty="0"/>
            </a:br>
            <a:endParaRPr lang="fr-FR" dirty="0"/>
          </a:p>
        </p:txBody>
      </p:sp>
      <p:sp>
        <p:nvSpPr>
          <p:cNvPr id="8" name="Espace réservé du texte 7"/>
          <p:cNvSpPr>
            <a:spLocks noGrp="1"/>
          </p:cNvSpPr>
          <p:nvPr>
            <p:ph type="body" sz="quarter" idx="13"/>
          </p:nvPr>
        </p:nvSpPr>
        <p:spPr/>
        <p:txBody>
          <a:bodyPr/>
          <a:lstStyle/>
          <a:p>
            <a:pPr marL="0" indent="0">
              <a:buNone/>
            </a:pPr>
            <a:r>
              <a:rPr lang="fr-FR" sz="800" dirty="0"/>
              <a:t>3</a:t>
            </a:r>
            <a:r>
              <a:rPr lang="fr-FR" sz="800" dirty="0" smtClean="0"/>
              <a:t>. Constitution et gestion de la banque nationale de supports</a:t>
            </a:r>
            <a:endParaRPr lang="fr-FR" sz="800" dirty="0"/>
          </a:p>
        </p:txBody>
      </p:sp>
      <p:sp>
        <p:nvSpPr>
          <p:cNvPr id="9" name="Espace réservé du texte 8"/>
          <p:cNvSpPr>
            <a:spLocks noGrp="1"/>
          </p:cNvSpPr>
          <p:nvPr>
            <p:ph type="body" sz="quarter" idx="14"/>
          </p:nvPr>
        </p:nvSpPr>
        <p:spPr>
          <a:xfrm>
            <a:off x="360000" y="1124744"/>
            <a:ext cx="8424000" cy="5328592"/>
          </a:xfrm>
        </p:spPr>
        <p:txBody>
          <a:bodyPr/>
          <a:lstStyle/>
          <a:p>
            <a:pPr marL="260350" indent="-171450">
              <a:buFont typeface="Arial" panose="020B0604020202020204" pitchFamily="34" charset="0"/>
              <a:buChar char="•"/>
            </a:pPr>
            <a:r>
              <a:rPr lang="fr-FR" sz="1200" dirty="0"/>
              <a:t>Filtres de recherche des supports, de préférence avec un système de tags </a:t>
            </a:r>
          </a:p>
          <a:p>
            <a:pPr marL="358775"/>
            <a:r>
              <a:rPr lang="fr-FR" sz="1200" i="1" dirty="0"/>
              <a:t>Nota : tags à renseigner au préalable pour identifier correctement les supports et fiabiliser la recherche</a:t>
            </a:r>
          </a:p>
          <a:p>
            <a:pPr marL="260350" lvl="0" indent="-171450">
              <a:buFont typeface="Arial" panose="020B0604020202020204" pitchFamily="34" charset="0"/>
              <a:buChar char="•"/>
            </a:pPr>
            <a:endParaRPr lang="fr-FR" sz="1000" dirty="0"/>
          </a:p>
          <a:p>
            <a:pPr marL="260350" lvl="0" indent="-171450">
              <a:buFont typeface="Arial" panose="020B0604020202020204" pitchFamily="34" charset="0"/>
              <a:buChar char="•"/>
            </a:pPr>
            <a:r>
              <a:rPr lang="fr-FR" sz="1200" dirty="0"/>
              <a:t>Traçabilité des créations/modifications de supports</a:t>
            </a:r>
          </a:p>
          <a:p>
            <a:pPr marL="260350" lvl="0" indent="-171450">
              <a:buFont typeface="Arial" panose="020B0604020202020204" pitchFamily="34" charset="0"/>
              <a:buChar char="•"/>
            </a:pPr>
            <a:endParaRPr lang="fr-FR" dirty="0"/>
          </a:p>
          <a:p>
            <a:pPr marL="260350" lvl="0" indent="-171450">
              <a:buFont typeface="Arial" panose="020B0604020202020204" pitchFamily="34" charset="0"/>
              <a:buChar char="•"/>
            </a:pPr>
            <a:r>
              <a:rPr lang="fr-FR" sz="1200" dirty="0"/>
              <a:t>Diffusion des supports aux établissements (accès via ARENA ou sur demande) : téléchargement </a:t>
            </a:r>
            <a:r>
              <a:rPr lang="fr-FR" sz="1200" dirty="0" smtClean="0"/>
              <a:t>possible</a:t>
            </a:r>
          </a:p>
          <a:p>
            <a:pPr marL="260350" lvl="0" indent="-171450">
              <a:buFont typeface="Arial" panose="020B0604020202020204" pitchFamily="34" charset="0"/>
              <a:buChar char="•"/>
            </a:pPr>
            <a:endParaRPr lang="fr-FR" sz="1200" dirty="0"/>
          </a:p>
          <a:p>
            <a:r>
              <a:rPr lang="fr-FR" sz="1400" b="1" dirty="0" smtClean="0"/>
              <a:t>3. Constitution et gestion de la banque nationale de supports</a:t>
            </a:r>
            <a:endParaRPr lang="fr-FR" dirty="0" smtClean="0"/>
          </a:p>
          <a:p>
            <a:r>
              <a:rPr lang="fr-FR" dirty="0"/>
              <a:t> </a:t>
            </a:r>
            <a:r>
              <a:rPr lang="fr-FR" dirty="0" smtClean="0"/>
              <a:t> </a:t>
            </a:r>
          </a:p>
          <a:p>
            <a:r>
              <a:rPr lang="fr-FR" sz="1200" dirty="0"/>
              <a:t> </a:t>
            </a:r>
            <a:r>
              <a:rPr lang="fr-FR" sz="1200" dirty="0" smtClean="0"/>
              <a:t> </a:t>
            </a:r>
            <a:r>
              <a:rPr lang="fr-FR" sz="1200" u="sng" dirty="0" smtClean="0"/>
              <a:t>Source</a:t>
            </a:r>
            <a:r>
              <a:rPr lang="fr-FR" sz="1200" dirty="0" smtClean="0"/>
              <a:t> : l’ensemble des supports élaborés et validés à la session 2024</a:t>
            </a:r>
          </a:p>
          <a:p>
            <a:pPr marL="85725"/>
            <a:r>
              <a:rPr lang="fr-FR" sz="1200" dirty="0"/>
              <a:t> </a:t>
            </a:r>
            <a:r>
              <a:rPr lang="fr-FR" sz="1200" dirty="0" smtClean="0"/>
              <a:t>Ne pas remonter aux sessions précédentes afin d’éviter les risques d’obsolescence</a:t>
            </a:r>
          </a:p>
          <a:p>
            <a:pPr marL="85725"/>
            <a:r>
              <a:rPr lang="fr-FR" sz="1200" dirty="0" smtClean="0"/>
              <a:t> Ces supports seront réutilisés à la session 2025</a:t>
            </a:r>
          </a:p>
          <a:p>
            <a:endParaRPr lang="fr-FR" sz="800" dirty="0" smtClean="0"/>
          </a:p>
          <a:p>
            <a:pPr marL="85725"/>
            <a:r>
              <a:rPr lang="fr-FR" sz="1200" dirty="0" smtClean="0"/>
              <a:t> </a:t>
            </a:r>
            <a:r>
              <a:rPr lang="fr-FR" sz="1200" u="sng" dirty="0" smtClean="0"/>
              <a:t>Action DEGSIP </a:t>
            </a:r>
            <a:r>
              <a:rPr lang="fr-FR" sz="1200" dirty="0" smtClean="0"/>
              <a:t>: recenser au niveau national les supports produits pour 2024 en académies/groupements d’académies</a:t>
            </a:r>
          </a:p>
          <a:p>
            <a:pPr marL="177800" indent="-82550"/>
            <a:r>
              <a:rPr lang="fr-FR" sz="1200" dirty="0" smtClean="0"/>
              <a:t> Objectifs : connaître le nombre de supports disponibles pour chaque langue, s’assurer du nombre suffisant de supports pour la session suivante (enquête DGESIP)</a:t>
            </a:r>
          </a:p>
          <a:p>
            <a:pPr marL="895350"/>
            <a:r>
              <a:rPr lang="fr-FR" sz="1200" dirty="0" smtClean="0"/>
              <a:t> </a:t>
            </a:r>
            <a:r>
              <a:rPr lang="fr-FR" sz="1200" dirty="0" smtClean="0">
                <a:solidFill>
                  <a:srgbClr val="0070C0"/>
                </a:solidFill>
              </a:rPr>
              <a:t>Action à mener pour octobre/novembre 2024</a:t>
            </a:r>
          </a:p>
          <a:p>
            <a:endParaRPr lang="fr-FR" sz="800" dirty="0" smtClean="0"/>
          </a:p>
          <a:p>
            <a:pPr marL="95250"/>
            <a:r>
              <a:rPr lang="fr-FR" sz="1200" dirty="0" smtClean="0"/>
              <a:t>Dépôt des supports existants (session 2024) sur DELOS par les académies (DEC) qui les ont conçus en les codifiant et les nommant conformément aux codes et noms fournis par la DGESIP</a:t>
            </a:r>
          </a:p>
          <a:p>
            <a:r>
              <a:rPr lang="fr-FR" sz="1200" dirty="0" smtClean="0"/>
              <a:t>	</a:t>
            </a:r>
            <a:r>
              <a:rPr lang="fr-FR" sz="1200" dirty="0" smtClean="0">
                <a:solidFill>
                  <a:srgbClr val="0070C0"/>
                </a:solidFill>
              </a:rPr>
              <a:t>période : novembre/décembre 2024  </a:t>
            </a:r>
            <a:r>
              <a:rPr lang="fr-FR" sz="1200" dirty="0" smtClean="0"/>
              <a:t>(paramétrage de la plateforme DELOS par la DSII en octobre)</a:t>
            </a:r>
          </a:p>
          <a:p>
            <a:endParaRPr lang="fr-FR" sz="800" dirty="0"/>
          </a:p>
        </p:txBody>
      </p:sp>
      <p:sp>
        <p:nvSpPr>
          <p:cNvPr id="2" name="Espace réservé de la date 1"/>
          <p:cNvSpPr>
            <a:spLocks noGrp="1"/>
          </p:cNvSpPr>
          <p:nvPr>
            <p:ph type="dt" sz="half" idx="10"/>
          </p:nvPr>
        </p:nvSpPr>
        <p:spPr/>
        <p:txBody>
          <a:bodyPr/>
          <a:lstStyle/>
          <a:p>
            <a:pPr algn="r"/>
            <a:fld id="{7455A258-E366-4E85-A42F-3E652BBA02B6}" type="datetime1">
              <a:rPr lang="fr-FR" cap="all" smtClean="0"/>
              <a:t>06/01/2025</a:t>
            </a:fld>
            <a:endParaRPr lang="fr-FR" cap="all" dirty="0"/>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4</a:t>
            </a:fld>
            <a:endParaRPr lang="fr-FR" dirty="0"/>
          </a:p>
        </p:txBody>
      </p:sp>
      <p:sp>
        <p:nvSpPr>
          <p:cNvPr id="13" name="Espace réservé du pied de page 5">
            <a:extLst>
              <a:ext uri="{FF2B5EF4-FFF2-40B4-BE49-F238E27FC236}">
                <a16:creationId xmlns:a16="http://schemas.microsoft.com/office/drawing/2014/main" id="{5A4C05E2-BA77-AE48-85D1-FAE2707BFA03}"/>
              </a:ext>
            </a:extLst>
          </p:cNvPr>
          <p:cNvSpPr>
            <a:spLocks noGrp="1"/>
          </p:cNvSpPr>
          <p:nvPr>
            <p:ph type="ftr" sz="quarter" idx="11"/>
          </p:nvPr>
        </p:nvSpPr>
        <p:spPr bwMode="gray">
          <a:xfrm>
            <a:off x="360000" y="6378000"/>
            <a:ext cx="5904000" cy="480000"/>
          </a:xfrm>
        </p:spPr>
        <p:txBody>
          <a:bodyPr/>
          <a:lstStyle>
            <a:lvl1pPr>
              <a:defRPr/>
            </a:lvl1pPr>
          </a:lstStyle>
          <a:p>
            <a:r>
              <a:rPr lang="fr-FR" dirty="0"/>
              <a:t>Direction générale de l’enseignement supérieur et de l’insertion professionnelle</a:t>
            </a:r>
          </a:p>
        </p:txBody>
      </p:sp>
    </p:spTree>
    <p:extLst>
      <p:ext uri="{BB962C8B-B14F-4D97-AF65-F5344CB8AC3E}">
        <p14:creationId xmlns:p14="http://schemas.microsoft.com/office/powerpoint/2010/main" val="403946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2490636" y="409616"/>
            <a:ext cx="3779951" cy="140768"/>
          </a:xfrm>
        </p:spPr>
        <p:txBody>
          <a:bodyPr/>
          <a:lstStyle/>
          <a:p>
            <a:r>
              <a:rPr lang="fr-FR" dirty="0"/>
              <a:t/>
            </a:r>
            <a:br>
              <a:rPr lang="fr-FR" dirty="0"/>
            </a:br>
            <a:endParaRPr lang="fr-FR" dirty="0"/>
          </a:p>
        </p:txBody>
      </p:sp>
      <p:sp>
        <p:nvSpPr>
          <p:cNvPr id="8" name="Espace réservé du texte 7"/>
          <p:cNvSpPr>
            <a:spLocks noGrp="1"/>
          </p:cNvSpPr>
          <p:nvPr>
            <p:ph type="body" sz="quarter" idx="13"/>
          </p:nvPr>
        </p:nvSpPr>
        <p:spPr/>
        <p:txBody>
          <a:bodyPr/>
          <a:lstStyle/>
          <a:p>
            <a:pPr marL="0" indent="0">
              <a:buNone/>
            </a:pPr>
            <a:r>
              <a:rPr lang="fr-FR" sz="800" dirty="0"/>
              <a:t>3</a:t>
            </a:r>
            <a:r>
              <a:rPr lang="fr-FR" sz="800" dirty="0" smtClean="0"/>
              <a:t>. Constitution et gestion de la banque nationale de supports</a:t>
            </a:r>
            <a:endParaRPr lang="fr-FR" sz="800" dirty="0"/>
          </a:p>
        </p:txBody>
      </p:sp>
      <p:sp>
        <p:nvSpPr>
          <p:cNvPr id="9" name="Espace réservé du texte 8"/>
          <p:cNvSpPr>
            <a:spLocks noGrp="1"/>
          </p:cNvSpPr>
          <p:nvPr>
            <p:ph type="body" sz="quarter" idx="14"/>
          </p:nvPr>
        </p:nvSpPr>
        <p:spPr>
          <a:xfrm>
            <a:off x="360000" y="1124744"/>
            <a:ext cx="8424000" cy="5328592"/>
          </a:xfrm>
        </p:spPr>
        <p:txBody>
          <a:bodyPr/>
          <a:lstStyle/>
          <a:p>
            <a:pPr marL="95250"/>
            <a:r>
              <a:rPr lang="fr-FR" sz="1200" u="sng" dirty="0" smtClean="0"/>
              <a:t>Contrôle pédagogique des supports </a:t>
            </a:r>
          </a:p>
          <a:p>
            <a:pPr marL="95250"/>
            <a:endParaRPr lang="fr-FR" sz="1200" u="sng" dirty="0" smtClean="0"/>
          </a:p>
          <a:p>
            <a:pPr marL="88900"/>
            <a:r>
              <a:rPr lang="fr-FR" sz="1200" dirty="0" smtClean="0"/>
              <a:t> Objectif : s’assurer qu’ils restent d’actualité, en particulier lors rénovation/création de spécialités</a:t>
            </a:r>
          </a:p>
          <a:p>
            <a:pPr marL="88900"/>
            <a:r>
              <a:rPr lang="fr-FR" sz="1200" dirty="0"/>
              <a:t> </a:t>
            </a:r>
            <a:r>
              <a:rPr lang="fr-FR" sz="1200" dirty="0" smtClean="0"/>
              <a:t>Contrôle effectué par IA-IPR et/ou par des enseignants référents désignés par les </a:t>
            </a:r>
            <a:r>
              <a:rPr lang="fr-FR" sz="1200" smtClean="0"/>
              <a:t>inspecteurs généraux</a:t>
            </a:r>
            <a:endParaRPr lang="fr-FR" sz="1200" dirty="0" smtClean="0"/>
          </a:p>
          <a:p>
            <a:pPr marL="88900" lvl="0"/>
            <a:r>
              <a:rPr lang="fr-FR" sz="1200" dirty="0" smtClean="0"/>
              <a:t>	</a:t>
            </a:r>
            <a:r>
              <a:rPr lang="fr-FR" sz="1200" dirty="0" smtClean="0">
                <a:solidFill>
                  <a:srgbClr val="0070C0"/>
                </a:solidFill>
              </a:rPr>
              <a:t>période : décembre 2024/février 2025 </a:t>
            </a:r>
          </a:p>
          <a:p>
            <a:pPr marL="88900" lvl="0"/>
            <a:r>
              <a:rPr lang="fr-FR" sz="1200" dirty="0" smtClean="0">
                <a:solidFill>
                  <a:srgbClr val="0070C0"/>
                </a:solidFill>
              </a:rPr>
              <a:t>Date limite fixée au niveau national à : fin du mois de février 2025 </a:t>
            </a:r>
            <a:r>
              <a:rPr lang="fr-FR" sz="1200" dirty="0" smtClean="0"/>
              <a:t>(puis à chaque session). </a:t>
            </a:r>
          </a:p>
          <a:p>
            <a:pPr marL="88900" lvl="0"/>
            <a:endParaRPr lang="fr-FR" sz="1200" dirty="0" smtClean="0"/>
          </a:p>
          <a:p>
            <a:pPr marL="88900" lvl="0"/>
            <a:r>
              <a:rPr lang="fr-FR" sz="1200" dirty="0" smtClean="0"/>
              <a:t>Au-delà de cette date : chaque académie pourra utiliser les supports selon ses besoins et son calendrier </a:t>
            </a:r>
          </a:p>
          <a:p>
            <a:pPr marL="88900" lvl="0"/>
            <a:r>
              <a:rPr lang="fr-FR" sz="1200" dirty="0" smtClean="0"/>
              <a:t>(épreuves dès mars dans certaines académies) – les évaluateurs en établissements utilisent les supports de leur choix</a:t>
            </a:r>
          </a:p>
          <a:p>
            <a:pPr marL="88900"/>
            <a:endParaRPr lang="fr-FR" sz="1200" dirty="0" smtClean="0"/>
          </a:p>
          <a:p>
            <a:pPr marL="88900">
              <a:spcAft>
                <a:spcPts val="0"/>
              </a:spcAft>
            </a:pPr>
            <a:r>
              <a:rPr lang="fr-FR" sz="1200" dirty="0" smtClean="0"/>
              <a:t>Possibilité </a:t>
            </a:r>
            <a:r>
              <a:rPr lang="fr-FR" sz="1200" dirty="0"/>
              <a:t>de prévoir une pré-sélection de supports par l’IA-IPR de l’académie au sein de la </a:t>
            </a:r>
            <a:r>
              <a:rPr lang="fr-FR" sz="1200" dirty="0" smtClean="0"/>
              <a:t>BNSL (système de tags, mots-clés)</a:t>
            </a:r>
          </a:p>
          <a:p>
            <a:pPr marL="88900">
              <a:spcAft>
                <a:spcPts val="0"/>
              </a:spcAft>
            </a:pPr>
            <a:endParaRPr lang="fr-FR" sz="1200" i="1" dirty="0"/>
          </a:p>
          <a:p>
            <a:pPr marL="88900">
              <a:spcAft>
                <a:spcPts val="0"/>
              </a:spcAft>
            </a:pPr>
            <a:r>
              <a:rPr lang="fr-FR" sz="1200" dirty="0" smtClean="0"/>
              <a:t>Transmission aux centres d’épreuves par les académies via téléchargement ou impression</a:t>
            </a:r>
          </a:p>
          <a:p>
            <a:pPr marL="88900" lvl="0">
              <a:spcAft>
                <a:spcPts val="0"/>
              </a:spcAft>
            </a:pPr>
            <a:endParaRPr lang="fr-FR" sz="1200" i="1" dirty="0"/>
          </a:p>
          <a:p>
            <a:pPr marL="88900" lvl="0">
              <a:spcAft>
                <a:spcPts val="0"/>
              </a:spcAft>
            </a:pPr>
            <a:r>
              <a:rPr lang="fr-FR" sz="1200" b="1" dirty="0" smtClean="0"/>
              <a:t>Pour 2025 :</a:t>
            </a:r>
          </a:p>
          <a:p>
            <a:pPr marL="95250">
              <a:spcAft>
                <a:spcPts val="0"/>
              </a:spcAft>
            </a:pPr>
            <a:r>
              <a:rPr lang="fr-FR" sz="1200" dirty="0" smtClean="0"/>
              <a:t>Les </a:t>
            </a:r>
            <a:r>
              <a:rPr lang="fr-FR" sz="1200" dirty="0"/>
              <a:t>académies qui ont lancé leurs opérations d’élaboration de supports continuent à produire des supports, mais de manière allégée </a:t>
            </a:r>
            <a:r>
              <a:rPr lang="fr-FR" sz="1200" u="sng" dirty="0"/>
              <a:t>en réduisant le nombre de supports à produire</a:t>
            </a:r>
            <a:r>
              <a:rPr lang="fr-FR" sz="1200" dirty="0"/>
              <a:t>, à l’appréciation des IA-IPR des langues concernées. L’IGESR diffusera des consignes en ce sens aux IA-IPR.</a:t>
            </a:r>
          </a:p>
          <a:p>
            <a:pPr marL="88900" lvl="0">
              <a:spcAft>
                <a:spcPts val="0"/>
              </a:spcAft>
            </a:pPr>
            <a:endParaRPr lang="fr-FR" sz="1200" dirty="0" smtClean="0">
              <a:solidFill>
                <a:srgbClr val="0070C0"/>
              </a:solidFill>
            </a:endParaRPr>
          </a:p>
          <a:p>
            <a:pPr marL="88900" lvl="0">
              <a:spcAft>
                <a:spcPts val="0"/>
              </a:spcAft>
            </a:pPr>
            <a:r>
              <a:rPr lang="fr-FR" sz="1200" dirty="0" smtClean="0"/>
              <a:t>La BNSL sera ainsi alimentée par les supports de 2024 et ceux produits en 2025</a:t>
            </a:r>
          </a:p>
          <a:p>
            <a:pPr marL="88900" lvl="0">
              <a:spcAft>
                <a:spcPts val="0"/>
              </a:spcAft>
            </a:pPr>
            <a:endParaRPr lang="fr-FR" sz="1200" dirty="0" smtClean="0"/>
          </a:p>
          <a:p>
            <a:pPr marL="88900" lvl="0"/>
            <a:r>
              <a:rPr lang="fr-FR" sz="1200" dirty="0"/>
              <a:t>A</a:t>
            </a:r>
            <a:r>
              <a:rPr lang="fr-FR" sz="1200" dirty="0" smtClean="0"/>
              <a:t> la session 2026, le nouveau dispositif sera pleinement opérationnel</a:t>
            </a:r>
            <a:endParaRPr lang="fr-FR" sz="1200" dirty="0"/>
          </a:p>
        </p:txBody>
      </p:sp>
      <p:sp>
        <p:nvSpPr>
          <p:cNvPr id="2" name="Espace réservé de la date 1"/>
          <p:cNvSpPr>
            <a:spLocks noGrp="1"/>
          </p:cNvSpPr>
          <p:nvPr>
            <p:ph type="dt" sz="half" idx="10"/>
          </p:nvPr>
        </p:nvSpPr>
        <p:spPr/>
        <p:txBody>
          <a:bodyPr/>
          <a:lstStyle/>
          <a:p>
            <a:pPr algn="r"/>
            <a:fld id="{7455A258-E366-4E85-A42F-3E652BBA02B6}" type="datetime1">
              <a:rPr lang="fr-FR" cap="all" smtClean="0"/>
              <a:t>06/01/2025</a:t>
            </a:fld>
            <a:endParaRPr lang="fr-FR" cap="all" dirty="0"/>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5</a:t>
            </a:fld>
            <a:endParaRPr lang="fr-FR" dirty="0"/>
          </a:p>
        </p:txBody>
      </p:sp>
      <p:sp>
        <p:nvSpPr>
          <p:cNvPr id="13" name="Espace réservé du pied de page 5">
            <a:extLst>
              <a:ext uri="{FF2B5EF4-FFF2-40B4-BE49-F238E27FC236}">
                <a16:creationId xmlns:a16="http://schemas.microsoft.com/office/drawing/2014/main" id="{5A4C05E2-BA77-AE48-85D1-FAE2707BFA03}"/>
              </a:ext>
            </a:extLst>
          </p:cNvPr>
          <p:cNvSpPr>
            <a:spLocks noGrp="1"/>
          </p:cNvSpPr>
          <p:nvPr>
            <p:ph type="ftr" sz="quarter" idx="11"/>
          </p:nvPr>
        </p:nvSpPr>
        <p:spPr bwMode="gray">
          <a:xfrm>
            <a:off x="360000" y="6378000"/>
            <a:ext cx="5904000" cy="480000"/>
          </a:xfrm>
        </p:spPr>
        <p:txBody>
          <a:bodyPr/>
          <a:lstStyle>
            <a:lvl1pPr>
              <a:defRPr/>
            </a:lvl1pPr>
          </a:lstStyle>
          <a:p>
            <a:r>
              <a:rPr lang="fr-FR" dirty="0"/>
              <a:t>Direction générale de l’enseignement supérieur et de l’insertion professionnelle</a:t>
            </a:r>
          </a:p>
        </p:txBody>
      </p:sp>
    </p:spTree>
    <p:extLst>
      <p:ext uri="{BB962C8B-B14F-4D97-AF65-F5344CB8AC3E}">
        <p14:creationId xmlns:p14="http://schemas.microsoft.com/office/powerpoint/2010/main" val="7185338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2490636" y="409616"/>
            <a:ext cx="3779951" cy="140768"/>
          </a:xfrm>
        </p:spPr>
        <p:txBody>
          <a:bodyPr/>
          <a:lstStyle/>
          <a:p>
            <a:r>
              <a:rPr lang="fr-FR" dirty="0"/>
              <a:t/>
            </a:r>
            <a:br>
              <a:rPr lang="fr-FR" dirty="0"/>
            </a:br>
            <a:endParaRPr lang="fr-FR" dirty="0"/>
          </a:p>
        </p:txBody>
      </p:sp>
      <p:sp>
        <p:nvSpPr>
          <p:cNvPr id="8" name="Espace réservé du texte 7"/>
          <p:cNvSpPr>
            <a:spLocks noGrp="1"/>
          </p:cNvSpPr>
          <p:nvPr>
            <p:ph type="body" sz="quarter" idx="13"/>
          </p:nvPr>
        </p:nvSpPr>
        <p:spPr/>
        <p:txBody>
          <a:bodyPr/>
          <a:lstStyle/>
          <a:p>
            <a:pPr marL="0" indent="0">
              <a:buNone/>
            </a:pPr>
            <a:r>
              <a:rPr lang="fr-FR" sz="800" dirty="0" smtClean="0"/>
              <a:t>4. Renouvellement des supports</a:t>
            </a:r>
            <a:endParaRPr lang="fr-FR" sz="800" dirty="0"/>
          </a:p>
        </p:txBody>
      </p:sp>
      <p:sp>
        <p:nvSpPr>
          <p:cNvPr id="9" name="Espace réservé du texte 8"/>
          <p:cNvSpPr>
            <a:spLocks noGrp="1"/>
          </p:cNvSpPr>
          <p:nvPr>
            <p:ph type="body" sz="quarter" idx="14"/>
          </p:nvPr>
        </p:nvSpPr>
        <p:spPr>
          <a:xfrm>
            <a:off x="360000" y="1124744"/>
            <a:ext cx="8424000" cy="5328592"/>
          </a:xfrm>
        </p:spPr>
        <p:txBody>
          <a:bodyPr/>
          <a:lstStyle/>
          <a:p>
            <a:r>
              <a:rPr lang="fr-FR" sz="1400" b="1" dirty="0" smtClean="0"/>
              <a:t>4. Renouvellement des supports</a:t>
            </a:r>
            <a:endParaRPr lang="fr-FR" dirty="0" smtClean="0"/>
          </a:p>
          <a:p>
            <a:r>
              <a:rPr lang="fr-FR" dirty="0"/>
              <a:t> </a:t>
            </a:r>
            <a:r>
              <a:rPr lang="fr-FR" dirty="0" smtClean="0"/>
              <a:t> </a:t>
            </a:r>
          </a:p>
          <a:p>
            <a:pPr marL="85725" indent="-85725"/>
            <a:r>
              <a:rPr lang="fr-FR" sz="1200" dirty="0"/>
              <a:t> </a:t>
            </a:r>
            <a:r>
              <a:rPr lang="fr-FR" sz="1200" dirty="0" smtClean="0"/>
              <a:t> L’ensemble des IA-IPR de langues peuvent accéder à la BNSL. Les modalités relatives aux habilitations des corps d’inspection seront précisées ultérieurement.</a:t>
            </a:r>
          </a:p>
          <a:p>
            <a:endParaRPr lang="fr-FR" sz="1200" dirty="0"/>
          </a:p>
          <a:p>
            <a:r>
              <a:rPr lang="fr-FR" sz="1200" dirty="0" smtClean="0"/>
              <a:t>  </a:t>
            </a:r>
            <a:r>
              <a:rPr lang="fr-FR" sz="1200" u="sng" dirty="0" smtClean="0"/>
              <a:t>Dispositif proposé par le GT </a:t>
            </a:r>
            <a:r>
              <a:rPr lang="fr-FR" sz="1200" dirty="0" smtClean="0"/>
              <a:t>:</a:t>
            </a:r>
          </a:p>
          <a:p>
            <a:endParaRPr lang="fr-FR" sz="1200" dirty="0" smtClean="0"/>
          </a:p>
          <a:p>
            <a:pPr marL="95250"/>
            <a:r>
              <a:rPr lang="fr-FR" sz="1200" dirty="0"/>
              <a:t> </a:t>
            </a:r>
            <a:r>
              <a:rPr lang="fr-FR" sz="1200" dirty="0" smtClean="0"/>
              <a:t>- La DGESIP désigne, sur proposition de l’Inspection générale, les académies dont les IA-IPR seront chargés du renouvellement des supports, en particulier lors des rénovations/créations de spécialités ou d’obsolescence (pilotages)</a:t>
            </a:r>
          </a:p>
          <a:p>
            <a:pPr marL="95250"/>
            <a:r>
              <a:rPr lang="fr-FR" sz="1200" dirty="0" smtClean="0"/>
              <a:t>Cette désignation tiendra compte de la ressource enseignante disponible. Pour les langues à fort flux de candidats (anglais, éventuellement espagnol et allemand), plusieurs académies seront désignées pour le pilotage </a:t>
            </a:r>
          </a:p>
          <a:p>
            <a:pPr marL="95250"/>
            <a:r>
              <a:rPr lang="fr-FR" sz="1200" dirty="0" smtClean="0"/>
              <a:t>(tableau récapitulatif national des pilotages à prévoir) </a:t>
            </a:r>
          </a:p>
          <a:p>
            <a:endParaRPr lang="fr-FR" sz="1200" dirty="0" smtClean="0"/>
          </a:p>
          <a:p>
            <a:pPr marL="171450" indent="-76200">
              <a:buFontTx/>
              <a:buChar char="-"/>
            </a:pPr>
            <a:r>
              <a:rPr lang="fr-FR" sz="1200" dirty="0" smtClean="0"/>
              <a:t>Les IA-IPR pourront s’adjoindre le concours d’enseignants référents pour effectuer cette mission</a:t>
            </a:r>
          </a:p>
          <a:p>
            <a:pPr marL="171450" indent="-76200">
              <a:buFontTx/>
              <a:buChar char="-"/>
            </a:pPr>
            <a:endParaRPr lang="fr-FR" sz="1200" dirty="0"/>
          </a:p>
          <a:p>
            <a:pPr marL="171450" indent="-76200">
              <a:buFontTx/>
              <a:buChar char="-"/>
            </a:pPr>
            <a:r>
              <a:rPr lang="fr-FR" sz="1200" dirty="0" smtClean="0"/>
              <a:t>Les académies dont les IA-IPR auront été chargés d’assurer l’élaboration de supports accompagneront cette élaboration, selon les modalités actuellement existantes dans leur académie pour l’élaboration des supports</a:t>
            </a:r>
          </a:p>
          <a:p>
            <a:pPr marL="171450" indent="-76200"/>
            <a:r>
              <a:rPr lang="fr-FR" sz="1200" dirty="0" smtClean="0"/>
              <a:t>  Lorsque </a:t>
            </a:r>
            <a:r>
              <a:rPr lang="fr-FR" sz="1200" dirty="0"/>
              <a:t>les supports </a:t>
            </a:r>
            <a:r>
              <a:rPr lang="fr-FR" sz="1200" dirty="0" smtClean="0"/>
              <a:t>ont été </a:t>
            </a:r>
            <a:r>
              <a:rPr lang="fr-FR" sz="1200" dirty="0"/>
              <a:t>finalisés/validés par les IA-IPR, ils sont déposés sur la BNSL par les services académiques</a:t>
            </a:r>
          </a:p>
          <a:p>
            <a:pPr marL="171450" indent="-76200"/>
            <a:endParaRPr lang="fr-FR" sz="1200" dirty="0"/>
          </a:p>
          <a:p>
            <a:pPr marL="171450" indent="-76200">
              <a:buFontTx/>
              <a:buChar char="-"/>
            </a:pPr>
            <a:r>
              <a:rPr lang="fr-FR" sz="1200" dirty="0" smtClean="0"/>
              <a:t>Une aide technique à la mise en forme du support audio-visuel est possible par les académies disposant d’un matériel audio-visuel adéquat (table de montage)</a:t>
            </a:r>
          </a:p>
          <a:p>
            <a:pPr marL="171450" indent="-171450">
              <a:buFontTx/>
              <a:buChar char="-"/>
            </a:pPr>
            <a:endParaRPr lang="fr-FR" sz="1200" dirty="0" smtClean="0"/>
          </a:p>
          <a:p>
            <a:pPr marL="171450" indent="-171450">
              <a:buFontTx/>
              <a:buChar char="-"/>
            </a:pPr>
            <a:endParaRPr lang="fr-FR" sz="1200" dirty="0"/>
          </a:p>
        </p:txBody>
      </p:sp>
      <p:sp>
        <p:nvSpPr>
          <p:cNvPr id="2" name="Espace réservé de la date 1"/>
          <p:cNvSpPr>
            <a:spLocks noGrp="1"/>
          </p:cNvSpPr>
          <p:nvPr>
            <p:ph type="dt" sz="half" idx="10"/>
          </p:nvPr>
        </p:nvSpPr>
        <p:spPr/>
        <p:txBody>
          <a:bodyPr/>
          <a:lstStyle/>
          <a:p>
            <a:pPr algn="r"/>
            <a:fld id="{7455A258-E366-4E85-A42F-3E652BBA02B6}" type="datetime1">
              <a:rPr lang="fr-FR" cap="all" smtClean="0"/>
              <a:t>06/01/2025</a:t>
            </a:fld>
            <a:endParaRPr lang="fr-FR" cap="all" dirty="0"/>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6</a:t>
            </a:fld>
            <a:endParaRPr lang="fr-FR" dirty="0"/>
          </a:p>
        </p:txBody>
      </p:sp>
      <p:sp>
        <p:nvSpPr>
          <p:cNvPr id="13" name="Espace réservé du pied de page 5">
            <a:extLst>
              <a:ext uri="{FF2B5EF4-FFF2-40B4-BE49-F238E27FC236}">
                <a16:creationId xmlns:a16="http://schemas.microsoft.com/office/drawing/2014/main" id="{5A4C05E2-BA77-AE48-85D1-FAE2707BFA03}"/>
              </a:ext>
            </a:extLst>
          </p:cNvPr>
          <p:cNvSpPr>
            <a:spLocks noGrp="1"/>
          </p:cNvSpPr>
          <p:nvPr>
            <p:ph type="ftr" sz="quarter" idx="11"/>
          </p:nvPr>
        </p:nvSpPr>
        <p:spPr bwMode="gray">
          <a:xfrm>
            <a:off x="360000" y="6378000"/>
            <a:ext cx="5904000" cy="480000"/>
          </a:xfrm>
        </p:spPr>
        <p:txBody>
          <a:bodyPr/>
          <a:lstStyle>
            <a:lvl1pPr>
              <a:defRPr/>
            </a:lvl1pPr>
          </a:lstStyle>
          <a:p>
            <a:r>
              <a:rPr lang="fr-FR" dirty="0"/>
              <a:t>Direction générale de l’enseignement supérieur et de l’insertion professionnelle</a:t>
            </a:r>
          </a:p>
        </p:txBody>
      </p:sp>
    </p:spTree>
    <p:extLst>
      <p:ext uri="{BB962C8B-B14F-4D97-AF65-F5344CB8AC3E}">
        <p14:creationId xmlns:p14="http://schemas.microsoft.com/office/powerpoint/2010/main" val="16257683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2490636" y="409616"/>
            <a:ext cx="3779951" cy="140768"/>
          </a:xfrm>
        </p:spPr>
        <p:txBody>
          <a:bodyPr/>
          <a:lstStyle/>
          <a:p>
            <a:r>
              <a:rPr lang="fr-FR" dirty="0"/>
              <a:t/>
            </a:r>
            <a:br>
              <a:rPr lang="fr-FR" dirty="0"/>
            </a:br>
            <a:endParaRPr lang="fr-FR" dirty="0"/>
          </a:p>
        </p:txBody>
      </p:sp>
      <p:sp>
        <p:nvSpPr>
          <p:cNvPr id="8" name="Espace réservé du texte 7"/>
          <p:cNvSpPr>
            <a:spLocks noGrp="1"/>
          </p:cNvSpPr>
          <p:nvPr>
            <p:ph type="body" sz="quarter" idx="13"/>
          </p:nvPr>
        </p:nvSpPr>
        <p:spPr/>
        <p:txBody>
          <a:bodyPr/>
          <a:lstStyle/>
          <a:p>
            <a:pPr marL="0" indent="0">
              <a:buNone/>
            </a:pPr>
            <a:r>
              <a:rPr lang="fr-FR" sz="800" dirty="0" smtClean="0"/>
              <a:t>5. Actions à entreprendre</a:t>
            </a:r>
            <a:endParaRPr lang="fr-FR" sz="800" dirty="0"/>
          </a:p>
        </p:txBody>
      </p:sp>
      <p:sp>
        <p:nvSpPr>
          <p:cNvPr id="9" name="Espace réservé du texte 8"/>
          <p:cNvSpPr>
            <a:spLocks noGrp="1"/>
          </p:cNvSpPr>
          <p:nvPr>
            <p:ph type="body" sz="quarter" idx="14"/>
          </p:nvPr>
        </p:nvSpPr>
        <p:spPr>
          <a:xfrm>
            <a:off x="360000" y="1124744"/>
            <a:ext cx="8424000" cy="5253256"/>
          </a:xfrm>
        </p:spPr>
        <p:txBody>
          <a:bodyPr/>
          <a:lstStyle/>
          <a:p>
            <a:r>
              <a:rPr lang="fr-FR" sz="1400" b="1" dirty="0"/>
              <a:t>5</a:t>
            </a:r>
            <a:r>
              <a:rPr lang="fr-FR" sz="1400" b="1" dirty="0" smtClean="0"/>
              <a:t>. Actions à entreprendre</a:t>
            </a:r>
            <a:endParaRPr lang="fr-FR" dirty="0" smtClean="0"/>
          </a:p>
          <a:p>
            <a:r>
              <a:rPr lang="fr-FR" sz="1200" dirty="0"/>
              <a:t> </a:t>
            </a:r>
            <a:r>
              <a:rPr lang="fr-FR" sz="1200" dirty="0" smtClean="0"/>
              <a:t> </a:t>
            </a:r>
          </a:p>
          <a:p>
            <a:pPr marL="95250"/>
            <a:r>
              <a:rPr lang="fr-FR" sz="1200" dirty="0" smtClean="0"/>
              <a:t>Courrier DGESIP aux services académiques : information sur les modalités à compter de la session 2025 (avec copie IGESR)</a:t>
            </a:r>
          </a:p>
          <a:p>
            <a:pPr marL="95250"/>
            <a:r>
              <a:rPr lang="fr-FR" sz="1200" dirty="0" smtClean="0"/>
              <a:t>Information générale aux DEC</a:t>
            </a:r>
          </a:p>
          <a:p>
            <a:pPr marL="95250"/>
            <a:endParaRPr lang="fr-FR" sz="1200" dirty="0"/>
          </a:p>
          <a:p>
            <a:pPr marL="95250"/>
            <a:r>
              <a:rPr lang="fr-FR" sz="1200" dirty="0" smtClean="0"/>
              <a:t>Communication aux IA-IPR/enseignants référents (DGESIP et académies, en lien avec IGESR)</a:t>
            </a:r>
          </a:p>
          <a:p>
            <a:endParaRPr lang="fr-FR" sz="1200" dirty="0"/>
          </a:p>
          <a:p>
            <a:r>
              <a:rPr lang="fr-FR" sz="1200" dirty="0" smtClean="0"/>
              <a:t> </a:t>
            </a:r>
            <a:r>
              <a:rPr lang="fr-FR" sz="1400" b="1" dirty="0" smtClean="0"/>
              <a:t>6. Question </a:t>
            </a:r>
          </a:p>
          <a:p>
            <a:pPr marL="95250"/>
            <a:r>
              <a:rPr lang="fr-FR" sz="1200" dirty="0"/>
              <a:t> </a:t>
            </a:r>
            <a:endParaRPr lang="fr-FR" sz="1200" dirty="0" smtClean="0"/>
          </a:p>
          <a:p>
            <a:pPr marL="95250"/>
            <a:r>
              <a:rPr lang="fr-FR" sz="1200" dirty="0" smtClean="0"/>
              <a:t>Faut-il prévoir un éventuel accès de la banque à l’ensemble des enseignants ? (possibilité d’accès via ARENA ou selon règles spécifiques d’accès à définir) ? Ou restriction aux seuls IA-IPR + enseignants désignés par IA-IPR ?</a:t>
            </a:r>
          </a:p>
          <a:p>
            <a:pPr marL="95250"/>
            <a:r>
              <a:rPr lang="fr-FR" sz="1200" dirty="0" smtClean="0"/>
              <a:t>L’accès est </a:t>
            </a:r>
            <a:r>
              <a:rPr lang="fr-FR" sz="1200" dirty="0"/>
              <a:t>limité aux IA-IPR et enseignants désignés</a:t>
            </a:r>
            <a:r>
              <a:rPr lang="fr-FR" sz="1200" dirty="0" smtClean="0"/>
              <a:t>.</a:t>
            </a:r>
          </a:p>
          <a:p>
            <a:pPr marL="95250"/>
            <a:endParaRPr lang="fr-FR" sz="1200" dirty="0" smtClean="0"/>
          </a:p>
          <a:p>
            <a:r>
              <a:rPr lang="fr-FR" sz="1200" b="1" dirty="0"/>
              <a:t> </a:t>
            </a:r>
            <a:r>
              <a:rPr lang="fr-FR" sz="1400" b="1" dirty="0" smtClean="0"/>
              <a:t>7. Epreuve facultative</a:t>
            </a:r>
          </a:p>
          <a:p>
            <a:endParaRPr lang="fr-FR" sz="1200" b="1" dirty="0" smtClean="0"/>
          </a:p>
          <a:p>
            <a:pPr marL="95250"/>
            <a:r>
              <a:rPr lang="fr-FR" sz="1200" dirty="0" smtClean="0"/>
              <a:t>Les supports de langues ne seront plus produits par les services académiques à compter de la session 2025, les enseignants procèderont aux évaluations de l’épreuve facultative avec leurs propres supports</a:t>
            </a:r>
          </a:p>
          <a:p>
            <a:pPr marL="95250"/>
            <a:r>
              <a:rPr lang="fr-FR" sz="1200" dirty="0" smtClean="0"/>
              <a:t>Si des enseignants souhaitent néanmoins disposer de modèles de supports de langues pour l’épreuve facultative, les DEC pourront leur mettre à disposition ceux de sessions précédentes conservées en archives, selon les modalités de leurs choix (ex : site collaboratif)</a:t>
            </a:r>
            <a:endParaRPr lang="fr-FR" sz="1200" dirty="0"/>
          </a:p>
          <a:p>
            <a:endParaRPr lang="fr-FR" sz="1200" dirty="0"/>
          </a:p>
          <a:p>
            <a:pPr marL="171450" indent="-171450">
              <a:buFontTx/>
              <a:buChar char="-"/>
            </a:pPr>
            <a:endParaRPr lang="fr-FR" sz="1200" dirty="0"/>
          </a:p>
          <a:p>
            <a:pPr marL="171450" indent="-171450">
              <a:buFontTx/>
              <a:buChar char="-"/>
            </a:pPr>
            <a:endParaRPr lang="fr-FR" sz="1200" dirty="0"/>
          </a:p>
        </p:txBody>
      </p:sp>
      <p:sp>
        <p:nvSpPr>
          <p:cNvPr id="2" name="Espace réservé de la date 1"/>
          <p:cNvSpPr>
            <a:spLocks noGrp="1"/>
          </p:cNvSpPr>
          <p:nvPr>
            <p:ph type="dt" sz="half" idx="10"/>
          </p:nvPr>
        </p:nvSpPr>
        <p:spPr/>
        <p:txBody>
          <a:bodyPr/>
          <a:lstStyle/>
          <a:p>
            <a:pPr algn="r"/>
            <a:fld id="{7455A258-E366-4E85-A42F-3E652BBA02B6}" type="datetime1">
              <a:rPr lang="fr-FR" cap="all" smtClean="0"/>
              <a:t>06/01/2025</a:t>
            </a:fld>
            <a:endParaRPr lang="fr-FR" cap="all" dirty="0"/>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7</a:t>
            </a:fld>
            <a:endParaRPr lang="fr-FR" dirty="0"/>
          </a:p>
        </p:txBody>
      </p:sp>
      <p:sp>
        <p:nvSpPr>
          <p:cNvPr id="13" name="Espace réservé du pied de page 5">
            <a:extLst>
              <a:ext uri="{FF2B5EF4-FFF2-40B4-BE49-F238E27FC236}">
                <a16:creationId xmlns:a16="http://schemas.microsoft.com/office/drawing/2014/main" id="{5A4C05E2-BA77-AE48-85D1-FAE2707BFA03}"/>
              </a:ext>
            </a:extLst>
          </p:cNvPr>
          <p:cNvSpPr>
            <a:spLocks noGrp="1"/>
          </p:cNvSpPr>
          <p:nvPr>
            <p:ph type="ftr" sz="quarter" idx="11"/>
          </p:nvPr>
        </p:nvSpPr>
        <p:spPr bwMode="gray">
          <a:xfrm>
            <a:off x="360000" y="6378000"/>
            <a:ext cx="5904000" cy="480000"/>
          </a:xfrm>
        </p:spPr>
        <p:txBody>
          <a:bodyPr/>
          <a:lstStyle>
            <a:lvl1pPr>
              <a:defRPr/>
            </a:lvl1pPr>
          </a:lstStyle>
          <a:p>
            <a:r>
              <a:rPr lang="fr-FR" dirty="0"/>
              <a:t>Direction générale de l’enseignement supérieur et de l’insertion professionnelle</a:t>
            </a:r>
          </a:p>
        </p:txBody>
      </p:sp>
    </p:spTree>
    <p:extLst>
      <p:ext uri="{BB962C8B-B14F-4D97-AF65-F5344CB8AC3E}">
        <p14:creationId xmlns:p14="http://schemas.microsoft.com/office/powerpoint/2010/main" val="4197490861"/>
      </p:ext>
    </p:extLst>
  </p:cSld>
  <p:clrMapOvr>
    <a:masterClrMapping/>
  </p:clrMapOvr>
  <p:timing>
    <p:tnLst>
      <p:par>
        <p:cTn id="1" dur="indefinite" restart="never" nodeType="tmRoot"/>
      </p:par>
    </p:tnLst>
  </p:timing>
</p:sld>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ministeriel_marianne" id="{5F0B8B09-9A99-4083-B883-79F2388C6E1D}" vid="{F8005780-5DEF-4BE0-805B-EA49FB1EABC6}"/>
    </a:ext>
  </a:extLst>
</a:theme>
</file>

<file path=ppt/theme/theme2.xml><?xml version="1.0" encoding="utf-8"?>
<a:theme xmlns:a="http://schemas.openxmlformats.org/drawingml/2006/main" name="1_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ministeriel_marianne" id="{5F0B8B09-9A99-4083-B883-79F2388C6E1D}" vid="{F8005780-5DEF-4BE0-805B-EA49FB1EABC6}"/>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711CBDF24E87429AD9C0273156F54A" ma:contentTypeVersion="1" ma:contentTypeDescription="Crée un document." ma:contentTypeScope="" ma:versionID="2e7c5aa9ef5d81659d4bf2e92a6f29ee">
  <xsd:schema xmlns:xsd="http://www.w3.org/2001/XMLSchema" xmlns:xs="http://www.w3.org/2001/XMLSchema" xmlns:p="http://schemas.microsoft.com/office/2006/metadata/properties" xmlns:ns1="http://schemas.microsoft.com/sharepoint/v3" targetNamespace="http://schemas.microsoft.com/office/2006/metadata/properties" ma:root="true" ma:fieldsID="e407a0f58931eb9b8f607584e4edce4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 ma:hidden="true" ma:internalName="PublishingStartDate">
      <xsd:simpleType>
        <xsd:restriction base="dms:Unknown"/>
      </xsd:simpleType>
    </xsd:element>
    <xsd:element name="PublishingExpirationDate" ma:index="9" nillable="true" ma:displayName="Date de fin de planification"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C5FB527-4079-4C7A-93F2-327D771D12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957A1D6-DBE0-4F71-AA10-B9F6DCEE3E1C}">
  <ds:schemaRefs>
    <ds:schemaRef ds:uri="http://schemas.microsoft.com/sharepoint/v3/contenttype/forms"/>
  </ds:schemaRefs>
</ds:datastoreItem>
</file>

<file path=customXml/itemProps3.xml><?xml version="1.0" encoding="utf-8"?>
<ds:datastoreItem xmlns:ds="http://schemas.openxmlformats.org/officeDocument/2006/customXml" ds:itemID="{1C5FEE13-FEC8-4F1C-8222-8648587329A0}">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MINISTÈRIEL</Template>
  <TotalTime>3823</TotalTime>
  <Words>1396</Words>
  <Application>Microsoft Office PowerPoint</Application>
  <PresentationFormat>Affichage à l'écran (4:3)</PresentationFormat>
  <Paragraphs>145</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2</vt:i4>
      </vt:variant>
      <vt:variant>
        <vt:lpstr>Titres des diapositives</vt:lpstr>
      </vt:variant>
      <vt:variant>
        <vt:i4>7</vt:i4>
      </vt:variant>
    </vt:vector>
  </HeadingPairs>
  <TitlesOfParts>
    <vt:vector size="13" baseType="lpstr">
      <vt:lpstr>Arial</vt:lpstr>
      <vt:lpstr>Calibri</vt:lpstr>
      <vt:lpstr>Calibri (Corps)</vt:lpstr>
      <vt:lpstr>Wingdings</vt:lpstr>
      <vt:lpstr>MINISTÈRIEL</vt:lpstr>
      <vt:lpstr>1_MINISTÈRIEL</vt:lpstr>
      <vt:lpstr>Présentation PowerPoint</vt:lpstr>
      <vt:lpstr> </vt:lpstr>
      <vt:lpstr> </vt:lpstr>
      <vt:lpstr> </vt:lpstr>
      <vt:lpstr> </vt:lpstr>
      <vt:lpstr> </vt:lpstr>
      <vt:lpstr> </vt:lpstr>
    </vt:vector>
  </TitlesOfParts>
  <Manager>Client</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Microsoft Office User</dc:creator>
  <cp:lastModifiedBy>HELENE COUDERT</cp:lastModifiedBy>
  <cp:revision>861</cp:revision>
  <cp:lastPrinted>2024-06-27T13:53:50Z</cp:lastPrinted>
  <dcterms:created xsi:type="dcterms:W3CDTF">2020-03-05T15:21:24Z</dcterms:created>
  <dcterms:modified xsi:type="dcterms:W3CDTF">2025-01-06T08:29:37Z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0x010100AA711CBDF24E87429AD9C0273156F54A</vt:lpwstr>
  </property>
</Properties>
</file>