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 /><Relationship Id="rId2" Type="http://schemas.openxmlformats.org/officeDocument/2006/relationships/officeDocument" Target="ppt/presentation.xml" /><Relationship Id="rId1" Type="http://schemas.microsoft.com/office/2011/relationships/webextensiontaskpanes" Target="ppt/webextensions/taskpanes.xml" /><Relationship Id="rId5" Type="http://schemas.openxmlformats.org/officeDocument/2006/relationships/extended-properties" Target="docProps/app.xml" /><Relationship Id="rId4" Type="http://schemas.openxmlformats.org/package/2006/relationships/metadata/core-properties" Target="docProps/core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90" r:id="rId2"/>
    <p:sldId id="257" r:id="rId3"/>
    <p:sldId id="270" r:id="rId4"/>
    <p:sldId id="304" r:id="rId5"/>
    <p:sldId id="309" r:id="rId6"/>
    <p:sldId id="310" r:id="rId7"/>
    <p:sldId id="311" r:id="rId8"/>
    <p:sldId id="260" r:id="rId9"/>
    <p:sldId id="269" r:id="rId10"/>
    <p:sldId id="313" r:id="rId11"/>
    <p:sldId id="305" r:id="rId12"/>
    <p:sldId id="256" r:id="rId13"/>
    <p:sldId id="314" r:id="rId14"/>
    <p:sldId id="306" r:id="rId15"/>
    <p:sldId id="286" r:id="rId16"/>
    <p:sldId id="261" r:id="rId17"/>
    <p:sldId id="278" r:id="rId18"/>
    <p:sldId id="287" r:id="rId19"/>
    <p:sldId id="300" r:id="rId20"/>
    <p:sldId id="301" r:id="rId21"/>
    <p:sldId id="273" r:id="rId22"/>
    <p:sldId id="266" r:id="rId23"/>
    <p:sldId id="312" r:id="rId24"/>
    <p:sldId id="293" r:id="rId25"/>
    <p:sldId id="29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 snapToGrid="0">
      <p:cViewPr varScale="1">
        <p:scale>
          <a:sx n="98" d="100"/>
          <a:sy n="98" d="100"/>
        </p:scale>
        <p:origin x="17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notesMaster" Target="notesMasters/notesMaster1.xml" /><Relationship Id="rId30" Type="http://schemas.openxmlformats.org/officeDocument/2006/relationships/theme" Target="theme/theme1.xml" 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14.svg" /><Relationship Id="rId4" Type="http://schemas.openxmlformats.org/officeDocument/2006/relationships/image" Target="../media/image8.svg" /><Relationship Id="rId9" Type="http://schemas.openxmlformats.org/officeDocument/2006/relationships/image" Target="../media/image13.png" 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 /><Relationship Id="rId3" Type="http://schemas.openxmlformats.org/officeDocument/2006/relationships/image" Target="../media/image7.png" /><Relationship Id="rId7" Type="http://schemas.openxmlformats.org/officeDocument/2006/relationships/image" Target="../media/image11.png" /><Relationship Id="rId2" Type="http://schemas.openxmlformats.org/officeDocument/2006/relationships/image" Target="../media/image6.svg" /><Relationship Id="rId1" Type="http://schemas.openxmlformats.org/officeDocument/2006/relationships/image" Target="../media/image5.png" /><Relationship Id="rId6" Type="http://schemas.openxmlformats.org/officeDocument/2006/relationships/image" Target="../media/image10.svg" /><Relationship Id="rId5" Type="http://schemas.openxmlformats.org/officeDocument/2006/relationships/image" Target="../media/image9.png" /><Relationship Id="rId10" Type="http://schemas.openxmlformats.org/officeDocument/2006/relationships/image" Target="../media/image14.svg" /><Relationship Id="rId4" Type="http://schemas.openxmlformats.org/officeDocument/2006/relationships/image" Target="../media/image8.svg" /><Relationship Id="rId9" Type="http://schemas.openxmlformats.org/officeDocument/2006/relationships/image" Target="../media/image13.pn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53391-499A-44EE-B625-B4A18DDA42C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537E329-0280-4B4A-AD1B-E6DCF145576C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I-Le cadre de travail</a:t>
          </a:r>
        </a:p>
      </dgm:t>
    </dgm:pt>
    <dgm:pt modelId="{D64F9E07-9EF3-4A39-91D1-3C9FDBCBFBBB}" type="parTrans" cxnId="{82EA6C88-4107-4209-AEE9-A3A340C69DD4}">
      <dgm:prSet/>
      <dgm:spPr/>
      <dgm:t>
        <a:bodyPr/>
        <a:lstStyle/>
        <a:p>
          <a:endParaRPr lang="en-US"/>
        </a:p>
      </dgm:t>
    </dgm:pt>
    <dgm:pt modelId="{F736F392-1DC4-422C-898A-CF3A45A8755C}" type="sibTrans" cxnId="{82EA6C88-4107-4209-AEE9-A3A340C69DD4}">
      <dgm:prSet/>
      <dgm:spPr/>
      <dgm:t>
        <a:bodyPr/>
        <a:lstStyle/>
        <a:p>
          <a:endParaRPr lang="en-US"/>
        </a:p>
      </dgm:t>
    </dgm:pt>
    <dgm:pt modelId="{3AE35751-4517-4F59-A3E9-D0ABF8C1C153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II-Les attentes et les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attendus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en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classe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87D99AC8-D222-4385-A513-DE730B81CADC}" type="parTrans" cxnId="{925A704E-CA80-468A-8D0F-66DE86B05DBB}">
      <dgm:prSet/>
      <dgm:spPr/>
      <dgm:t>
        <a:bodyPr/>
        <a:lstStyle/>
        <a:p>
          <a:endParaRPr lang="en-US"/>
        </a:p>
      </dgm:t>
    </dgm:pt>
    <dgm:pt modelId="{F8131084-14B6-4E46-AE53-3906468E16AF}" type="sibTrans" cxnId="{925A704E-CA80-468A-8D0F-66DE86B05DBB}">
      <dgm:prSet/>
      <dgm:spPr/>
      <dgm:t>
        <a:bodyPr/>
        <a:lstStyle/>
        <a:p>
          <a:endParaRPr lang="en-US"/>
        </a:p>
      </dgm:t>
    </dgm:pt>
    <dgm:pt modelId="{93C007BA-E431-4A74-AE46-6888C3FDA0A5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IV-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Quelques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conseils</a:t>
          </a: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5A822E4-10A3-458B-9E35-5821EC2B3AE0}" type="parTrans" cxnId="{93694417-4507-40A7-94E9-3298AEAF0EBB}">
      <dgm:prSet/>
      <dgm:spPr/>
      <dgm:t>
        <a:bodyPr/>
        <a:lstStyle/>
        <a:p>
          <a:endParaRPr lang="en-US"/>
        </a:p>
      </dgm:t>
    </dgm:pt>
    <dgm:pt modelId="{B3E1E2B6-7AF4-4469-8BFD-598E1A8E50BE}" type="sibTrans" cxnId="{93694417-4507-40A7-94E9-3298AEAF0EBB}">
      <dgm:prSet/>
      <dgm:spPr/>
      <dgm:t>
        <a:bodyPr/>
        <a:lstStyle/>
        <a:p>
          <a:endParaRPr lang="en-US"/>
        </a:p>
      </dgm:t>
    </dgm:pt>
    <dgm:pt modelId="{8F027335-B636-4DF8-B6B5-ADA4492E5828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III-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Outils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matériels</a:t>
          </a:r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 et </a:t>
          </a:r>
          <a:r>
            <a:rPr lang="en-US" sz="2800" b="1" dirty="0" err="1">
              <a:latin typeface="Calibri" panose="020F0502020204030204" pitchFamily="34" charset="0"/>
              <a:cs typeface="Calibri" panose="020F0502020204030204" pitchFamily="34" charset="0"/>
            </a:rPr>
            <a:t>sitographie</a:t>
          </a:r>
          <a:br>
            <a:rPr lang="en-US" sz="28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B5FDB00-4490-45ED-A24C-417DD029AAEB}" type="parTrans" cxnId="{86C8C308-1E34-43BB-971B-FB216007448F}">
      <dgm:prSet/>
      <dgm:spPr/>
      <dgm:t>
        <a:bodyPr/>
        <a:lstStyle/>
        <a:p>
          <a:endParaRPr lang="en-US"/>
        </a:p>
      </dgm:t>
    </dgm:pt>
    <dgm:pt modelId="{34A8F133-3475-417B-83B7-CB63C11360EC}" type="sibTrans" cxnId="{86C8C308-1E34-43BB-971B-FB216007448F}">
      <dgm:prSet/>
      <dgm:spPr/>
      <dgm:t>
        <a:bodyPr/>
        <a:lstStyle/>
        <a:p>
          <a:endParaRPr lang="en-US"/>
        </a:p>
      </dgm:t>
    </dgm:pt>
    <dgm:pt modelId="{C95C783E-1CC0-4101-A273-2D7F3AB0FDB2}">
      <dgm:prSet custT="1"/>
      <dgm:spPr/>
      <dgm:t>
        <a:bodyPr/>
        <a:lstStyle/>
        <a:p>
          <a:r>
            <a:rPr lang="en-US" sz="2800" b="1" dirty="0">
              <a:latin typeface="Calibri" panose="020F0502020204030204" pitchFamily="34" charset="0"/>
              <a:cs typeface="Calibri" panose="020F0502020204030204" pitchFamily="34" charset="0"/>
            </a:rPr>
            <a:t>V-Questions</a:t>
          </a:r>
          <a:endParaRPr lang="en-US" sz="190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311CD92-28FE-44EF-9B45-F5D0F9790DC0}" type="parTrans" cxnId="{29B77262-158E-4942-BC46-BBDD479C5EE1}">
      <dgm:prSet/>
      <dgm:spPr/>
      <dgm:t>
        <a:bodyPr/>
        <a:lstStyle/>
        <a:p>
          <a:endParaRPr lang="en-US"/>
        </a:p>
      </dgm:t>
    </dgm:pt>
    <dgm:pt modelId="{6D87121C-01C2-4BC7-A983-68BD87EEA531}" type="sibTrans" cxnId="{29B77262-158E-4942-BC46-BBDD479C5EE1}">
      <dgm:prSet/>
      <dgm:spPr/>
      <dgm:t>
        <a:bodyPr/>
        <a:lstStyle/>
        <a:p>
          <a:endParaRPr lang="en-US"/>
        </a:p>
      </dgm:t>
    </dgm:pt>
    <dgm:pt modelId="{C5CE2044-EBB6-4FA4-BDFD-95FA023FC021}" type="pres">
      <dgm:prSet presAssocID="{31153391-499A-44EE-B625-B4A18DDA42C2}" presName="root" presStyleCnt="0">
        <dgm:presLayoutVars>
          <dgm:dir/>
          <dgm:resizeHandles val="exact"/>
        </dgm:presLayoutVars>
      </dgm:prSet>
      <dgm:spPr/>
    </dgm:pt>
    <dgm:pt modelId="{CE7C552E-58B2-48A3-8674-DB8006E8C991}" type="pres">
      <dgm:prSet presAssocID="{1537E329-0280-4B4A-AD1B-E6DCF145576C}" presName="compNode" presStyleCnt="0"/>
      <dgm:spPr/>
    </dgm:pt>
    <dgm:pt modelId="{1A791692-76D1-45D1-81F9-458AB1D993C6}" type="pres">
      <dgm:prSet presAssocID="{1537E329-0280-4B4A-AD1B-E6DCF145576C}" presName="bgRect" presStyleLbl="bgShp" presStyleIdx="0" presStyleCnt="5"/>
      <dgm:spPr/>
    </dgm:pt>
    <dgm:pt modelId="{E9437BA8-F6DF-41F6-9EFD-E4E57332877F}" type="pres">
      <dgm:prSet presAssocID="{1537E329-0280-4B4A-AD1B-E6DCF145576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8E6CDEB-3E0D-41E0-8E71-AB059AB8A365}" type="pres">
      <dgm:prSet presAssocID="{1537E329-0280-4B4A-AD1B-E6DCF145576C}" presName="spaceRect" presStyleCnt="0"/>
      <dgm:spPr/>
    </dgm:pt>
    <dgm:pt modelId="{13159443-3861-488E-BB80-1980CF67AFBC}" type="pres">
      <dgm:prSet presAssocID="{1537E329-0280-4B4A-AD1B-E6DCF145576C}" presName="parTx" presStyleLbl="revTx" presStyleIdx="0" presStyleCnt="5">
        <dgm:presLayoutVars>
          <dgm:chMax val="0"/>
          <dgm:chPref val="0"/>
        </dgm:presLayoutVars>
      </dgm:prSet>
      <dgm:spPr/>
    </dgm:pt>
    <dgm:pt modelId="{29F8BBDC-F6B5-4DBC-86B2-C88364E70612}" type="pres">
      <dgm:prSet presAssocID="{F736F392-1DC4-422C-898A-CF3A45A8755C}" presName="sibTrans" presStyleCnt="0"/>
      <dgm:spPr/>
    </dgm:pt>
    <dgm:pt modelId="{E2A4AC56-A3BD-4763-A04F-1E19630142E4}" type="pres">
      <dgm:prSet presAssocID="{3AE35751-4517-4F59-A3E9-D0ABF8C1C153}" presName="compNode" presStyleCnt="0"/>
      <dgm:spPr/>
    </dgm:pt>
    <dgm:pt modelId="{9477C9E7-D9D5-488B-861B-410A633799C7}" type="pres">
      <dgm:prSet presAssocID="{3AE35751-4517-4F59-A3E9-D0ABF8C1C153}" presName="bgRect" presStyleLbl="bgShp" presStyleIdx="1" presStyleCnt="5"/>
      <dgm:spPr/>
    </dgm:pt>
    <dgm:pt modelId="{8C213EC0-A096-4634-AAB4-9D093EA710AC}" type="pres">
      <dgm:prSet presAssocID="{3AE35751-4517-4F59-A3E9-D0ABF8C1C15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seignant"/>
        </a:ext>
      </dgm:extLst>
    </dgm:pt>
    <dgm:pt modelId="{7DDA03E8-05F8-4AC1-9FA9-74C7C4E5161B}" type="pres">
      <dgm:prSet presAssocID="{3AE35751-4517-4F59-A3E9-D0ABF8C1C153}" presName="spaceRect" presStyleCnt="0"/>
      <dgm:spPr/>
    </dgm:pt>
    <dgm:pt modelId="{3D422FB3-92C8-4489-8213-A032F84A6D0B}" type="pres">
      <dgm:prSet presAssocID="{3AE35751-4517-4F59-A3E9-D0ABF8C1C153}" presName="parTx" presStyleLbl="revTx" presStyleIdx="1" presStyleCnt="5">
        <dgm:presLayoutVars>
          <dgm:chMax val="0"/>
          <dgm:chPref val="0"/>
        </dgm:presLayoutVars>
      </dgm:prSet>
      <dgm:spPr/>
    </dgm:pt>
    <dgm:pt modelId="{092DEE70-ADDC-4CD5-BD4F-F29F805BEC42}" type="pres">
      <dgm:prSet presAssocID="{F8131084-14B6-4E46-AE53-3906468E16AF}" presName="sibTrans" presStyleCnt="0"/>
      <dgm:spPr/>
    </dgm:pt>
    <dgm:pt modelId="{ECC7C6E4-4B25-401F-A338-1B47EABB215F}" type="pres">
      <dgm:prSet presAssocID="{93C007BA-E431-4A74-AE46-6888C3FDA0A5}" presName="compNode" presStyleCnt="0"/>
      <dgm:spPr/>
    </dgm:pt>
    <dgm:pt modelId="{41981992-78CE-4C66-BEBF-D63B20939E06}" type="pres">
      <dgm:prSet presAssocID="{93C007BA-E431-4A74-AE46-6888C3FDA0A5}" presName="bgRect" presStyleLbl="bgShp" presStyleIdx="2" presStyleCnt="5" custLinFactY="18960" custLinFactNeighborY="100000"/>
      <dgm:spPr/>
    </dgm:pt>
    <dgm:pt modelId="{3F0EB127-B9D1-4A31-BA51-79722B04D140}" type="pres">
      <dgm:prSet presAssocID="{93C007BA-E431-4A74-AE46-6888C3FDA0A5}" presName="iconRect" presStyleLbl="node1" presStyleIdx="2" presStyleCnt="5" custLinFactY="99569" custLinFactNeighborX="-31563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poule"/>
        </a:ext>
      </dgm:extLst>
    </dgm:pt>
    <dgm:pt modelId="{B766C7CE-653D-4D00-B9F4-B0FBC16973F0}" type="pres">
      <dgm:prSet presAssocID="{93C007BA-E431-4A74-AE46-6888C3FDA0A5}" presName="spaceRect" presStyleCnt="0"/>
      <dgm:spPr/>
    </dgm:pt>
    <dgm:pt modelId="{663DE54F-D00D-4A03-8E6C-B3D65AC2E3F0}" type="pres">
      <dgm:prSet presAssocID="{93C007BA-E431-4A74-AE46-6888C3FDA0A5}" presName="parTx" presStyleLbl="revTx" presStyleIdx="2" presStyleCnt="5" custScaleY="88363" custLinFactY="22739" custLinFactNeighborX="1223" custLinFactNeighborY="100000">
        <dgm:presLayoutVars>
          <dgm:chMax val="0"/>
          <dgm:chPref val="0"/>
        </dgm:presLayoutVars>
      </dgm:prSet>
      <dgm:spPr/>
    </dgm:pt>
    <dgm:pt modelId="{E3336037-A7B1-4320-BD2D-3FC0A6303211}" type="pres">
      <dgm:prSet presAssocID="{B3E1E2B6-7AF4-4469-8BFD-598E1A8E50BE}" presName="sibTrans" presStyleCnt="0"/>
      <dgm:spPr/>
    </dgm:pt>
    <dgm:pt modelId="{A07E4E1B-DD04-4AAF-BCBD-B8E63F9A5D3F}" type="pres">
      <dgm:prSet presAssocID="{8F027335-B636-4DF8-B6B5-ADA4492E5828}" presName="compNode" presStyleCnt="0"/>
      <dgm:spPr/>
    </dgm:pt>
    <dgm:pt modelId="{1EFA33B9-93BE-4611-86A9-2796FA46A726}" type="pres">
      <dgm:prSet presAssocID="{8F027335-B636-4DF8-B6B5-ADA4492E5828}" presName="bgRect" presStyleLbl="bgShp" presStyleIdx="3" presStyleCnt="5" custLinFactY="-17794" custLinFactNeighborY="-100000"/>
      <dgm:spPr/>
    </dgm:pt>
    <dgm:pt modelId="{0E48C8BC-A640-4FB1-972B-6B974B802AAA}" type="pres">
      <dgm:prSet presAssocID="{8F027335-B636-4DF8-B6B5-ADA4492E5828}" presName="iconRect" presStyleLbl="node1" presStyleIdx="3" presStyleCnt="5" custLinFactY="-100000" custLinFactNeighborX="9" custLinFactNeighborY="-149172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rdinateur"/>
        </a:ext>
      </dgm:extLst>
    </dgm:pt>
    <dgm:pt modelId="{9219A1BE-F1E3-4FEF-BDCA-621046409031}" type="pres">
      <dgm:prSet presAssocID="{8F027335-B636-4DF8-B6B5-ADA4492E5828}" presName="spaceRect" presStyleCnt="0"/>
      <dgm:spPr/>
    </dgm:pt>
    <dgm:pt modelId="{35015E6A-BA31-4976-B781-2F9A4A152ABB}" type="pres">
      <dgm:prSet presAssocID="{8F027335-B636-4DF8-B6B5-ADA4492E5828}" presName="parTx" presStyleLbl="revTx" presStyleIdx="3" presStyleCnt="5" custLinFactY="-17794" custLinFactNeighborX="-1260" custLinFactNeighborY="-100000">
        <dgm:presLayoutVars>
          <dgm:chMax val="0"/>
          <dgm:chPref val="0"/>
        </dgm:presLayoutVars>
      </dgm:prSet>
      <dgm:spPr/>
    </dgm:pt>
    <dgm:pt modelId="{FBED7655-E0A4-4EB8-8FAF-AFD8CEF1C4AC}" type="pres">
      <dgm:prSet presAssocID="{34A8F133-3475-417B-83B7-CB63C11360EC}" presName="sibTrans" presStyleCnt="0"/>
      <dgm:spPr/>
    </dgm:pt>
    <dgm:pt modelId="{5A307882-2AD3-4E5E-994B-3D823552DB6A}" type="pres">
      <dgm:prSet presAssocID="{C95C783E-1CC0-4101-A273-2D7F3AB0FDB2}" presName="compNode" presStyleCnt="0"/>
      <dgm:spPr/>
    </dgm:pt>
    <dgm:pt modelId="{33BF70A1-6203-4655-B855-37CC84903CE8}" type="pres">
      <dgm:prSet presAssocID="{C95C783E-1CC0-4101-A273-2D7F3AB0FDB2}" presName="bgRect" presStyleLbl="bgShp" presStyleIdx="4" presStyleCnt="5"/>
      <dgm:spPr/>
    </dgm:pt>
    <dgm:pt modelId="{2880BAD6-88A8-42D1-A38A-0173DD58FFE8}" type="pres">
      <dgm:prSet presAssocID="{C95C783E-1CC0-4101-A273-2D7F3AB0FDB2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8C28234-E73A-4250-BBF4-7EC3CC13BA4D}" type="pres">
      <dgm:prSet presAssocID="{C95C783E-1CC0-4101-A273-2D7F3AB0FDB2}" presName="spaceRect" presStyleCnt="0"/>
      <dgm:spPr/>
    </dgm:pt>
    <dgm:pt modelId="{A33610A5-D4FA-4001-852D-C005743F7A3B}" type="pres">
      <dgm:prSet presAssocID="{C95C783E-1CC0-4101-A273-2D7F3AB0FDB2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2167902-E3B0-4BDA-BA0A-029F59423D65}" type="presOf" srcId="{31153391-499A-44EE-B625-B4A18DDA42C2}" destId="{C5CE2044-EBB6-4FA4-BDFD-95FA023FC021}" srcOrd="0" destOrd="0" presId="urn:microsoft.com/office/officeart/2018/2/layout/IconVerticalSolidList"/>
    <dgm:cxn modelId="{86C8C308-1E34-43BB-971B-FB216007448F}" srcId="{31153391-499A-44EE-B625-B4A18DDA42C2}" destId="{8F027335-B636-4DF8-B6B5-ADA4492E5828}" srcOrd="3" destOrd="0" parTransId="{DB5FDB00-4490-45ED-A24C-417DD029AAEB}" sibTransId="{34A8F133-3475-417B-83B7-CB63C11360EC}"/>
    <dgm:cxn modelId="{93694417-4507-40A7-94E9-3298AEAF0EBB}" srcId="{31153391-499A-44EE-B625-B4A18DDA42C2}" destId="{93C007BA-E431-4A74-AE46-6888C3FDA0A5}" srcOrd="2" destOrd="0" parTransId="{95A822E4-10A3-458B-9E35-5821EC2B3AE0}" sibTransId="{B3E1E2B6-7AF4-4469-8BFD-598E1A8E50BE}"/>
    <dgm:cxn modelId="{3FD93F30-8F88-4362-BFE9-8EB6902E1C0F}" type="presOf" srcId="{C95C783E-1CC0-4101-A273-2D7F3AB0FDB2}" destId="{A33610A5-D4FA-4001-852D-C005743F7A3B}" srcOrd="0" destOrd="0" presId="urn:microsoft.com/office/officeart/2018/2/layout/IconVerticalSolidList"/>
    <dgm:cxn modelId="{29B77262-158E-4942-BC46-BBDD479C5EE1}" srcId="{31153391-499A-44EE-B625-B4A18DDA42C2}" destId="{C95C783E-1CC0-4101-A273-2D7F3AB0FDB2}" srcOrd="4" destOrd="0" parTransId="{3311CD92-28FE-44EF-9B45-F5D0F9790DC0}" sibTransId="{6D87121C-01C2-4BC7-A983-68BD87EEA531}"/>
    <dgm:cxn modelId="{397BCF67-DBF1-47DF-8FD3-FB371870A8AD}" type="presOf" srcId="{93C007BA-E431-4A74-AE46-6888C3FDA0A5}" destId="{663DE54F-D00D-4A03-8E6C-B3D65AC2E3F0}" srcOrd="0" destOrd="0" presId="urn:microsoft.com/office/officeart/2018/2/layout/IconVerticalSolidList"/>
    <dgm:cxn modelId="{925A704E-CA80-468A-8D0F-66DE86B05DBB}" srcId="{31153391-499A-44EE-B625-B4A18DDA42C2}" destId="{3AE35751-4517-4F59-A3E9-D0ABF8C1C153}" srcOrd="1" destOrd="0" parTransId="{87D99AC8-D222-4385-A513-DE730B81CADC}" sibTransId="{F8131084-14B6-4E46-AE53-3906468E16AF}"/>
    <dgm:cxn modelId="{5B43D87C-7771-4E07-A5F9-0D46AC387C60}" type="presOf" srcId="{3AE35751-4517-4F59-A3E9-D0ABF8C1C153}" destId="{3D422FB3-92C8-4489-8213-A032F84A6D0B}" srcOrd="0" destOrd="0" presId="urn:microsoft.com/office/officeart/2018/2/layout/IconVerticalSolidList"/>
    <dgm:cxn modelId="{82EA6C88-4107-4209-AEE9-A3A340C69DD4}" srcId="{31153391-499A-44EE-B625-B4A18DDA42C2}" destId="{1537E329-0280-4B4A-AD1B-E6DCF145576C}" srcOrd="0" destOrd="0" parTransId="{D64F9E07-9EF3-4A39-91D1-3C9FDBCBFBBB}" sibTransId="{F736F392-1DC4-422C-898A-CF3A45A8755C}"/>
    <dgm:cxn modelId="{C70BD4EC-2E09-4477-B254-5DE620BB93DF}" type="presOf" srcId="{1537E329-0280-4B4A-AD1B-E6DCF145576C}" destId="{13159443-3861-488E-BB80-1980CF67AFBC}" srcOrd="0" destOrd="0" presId="urn:microsoft.com/office/officeart/2018/2/layout/IconVerticalSolidList"/>
    <dgm:cxn modelId="{8692CAFE-D04E-46E6-8478-A694871C9138}" type="presOf" srcId="{8F027335-B636-4DF8-B6B5-ADA4492E5828}" destId="{35015E6A-BA31-4976-B781-2F9A4A152ABB}" srcOrd="0" destOrd="0" presId="urn:microsoft.com/office/officeart/2018/2/layout/IconVerticalSolidList"/>
    <dgm:cxn modelId="{A1E177BF-4A9C-45A3-8D1D-3ECAB4E6E9BA}" type="presParOf" srcId="{C5CE2044-EBB6-4FA4-BDFD-95FA023FC021}" destId="{CE7C552E-58B2-48A3-8674-DB8006E8C991}" srcOrd="0" destOrd="0" presId="urn:microsoft.com/office/officeart/2018/2/layout/IconVerticalSolidList"/>
    <dgm:cxn modelId="{AF7C39B0-9A92-4BB3-9ED9-8625938FDA0A}" type="presParOf" srcId="{CE7C552E-58B2-48A3-8674-DB8006E8C991}" destId="{1A791692-76D1-45D1-81F9-458AB1D993C6}" srcOrd="0" destOrd="0" presId="urn:microsoft.com/office/officeart/2018/2/layout/IconVerticalSolidList"/>
    <dgm:cxn modelId="{C88E7C5E-4147-4165-B538-79DA0D3F3C6C}" type="presParOf" srcId="{CE7C552E-58B2-48A3-8674-DB8006E8C991}" destId="{E9437BA8-F6DF-41F6-9EFD-E4E57332877F}" srcOrd="1" destOrd="0" presId="urn:microsoft.com/office/officeart/2018/2/layout/IconVerticalSolidList"/>
    <dgm:cxn modelId="{7DFFA82F-1147-4632-9771-B627CE1ED2E8}" type="presParOf" srcId="{CE7C552E-58B2-48A3-8674-DB8006E8C991}" destId="{E8E6CDEB-3E0D-41E0-8E71-AB059AB8A365}" srcOrd="2" destOrd="0" presId="urn:microsoft.com/office/officeart/2018/2/layout/IconVerticalSolidList"/>
    <dgm:cxn modelId="{3928BF21-B64C-40FB-93A4-BE702412A6A5}" type="presParOf" srcId="{CE7C552E-58B2-48A3-8674-DB8006E8C991}" destId="{13159443-3861-488E-BB80-1980CF67AFBC}" srcOrd="3" destOrd="0" presId="urn:microsoft.com/office/officeart/2018/2/layout/IconVerticalSolidList"/>
    <dgm:cxn modelId="{864C777D-6739-4D74-B748-C10B02D276C2}" type="presParOf" srcId="{C5CE2044-EBB6-4FA4-BDFD-95FA023FC021}" destId="{29F8BBDC-F6B5-4DBC-86B2-C88364E70612}" srcOrd="1" destOrd="0" presId="urn:microsoft.com/office/officeart/2018/2/layout/IconVerticalSolidList"/>
    <dgm:cxn modelId="{998C708E-9643-4207-B6CE-2B7085066149}" type="presParOf" srcId="{C5CE2044-EBB6-4FA4-BDFD-95FA023FC021}" destId="{E2A4AC56-A3BD-4763-A04F-1E19630142E4}" srcOrd="2" destOrd="0" presId="urn:microsoft.com/office/officeart/2018/2/layout/IconVerticalSolidList"/>
    <dgm:cxn modelId="{D2FFFAE8-C3DB-43BC-B3E8-CA8F5AF086C7}" type="presParOf" srcId="{E2A4AC56-A3BD-4763-A04F-1E19630142E4}" destId="{9477C9E7-D9D5-488B-861B-410A633799C7}" srcOrd="0" destOrd="0" presId="urn:microsoft.com/office/officeart/2018/2/layout/IconVerticalSolidList"/>
    <dgm:cxn modelId="{E950AF82-A99D-47D7-90B6-93ACF8939E10}" type="presParOf" srcId="{E2A4AC56-A3BD-4763-A04F-1E19630142E4}" destId="{8C213EC0-A096-4634-AAB4-9D093EA710AC}" srcOrd="1" destOrd="0" presId="urn:microsoft.com/office/officeart/2018/2/layout/IconVerticalSolidList"/>
    <dgm:cxn modelId="{42AAD16C-897F-4739-8438-8A606E0C4805}" type="presParOf" srcId="{E2A4AC56-A3BD-4763-A04F-1E19630142E4}" destId="{7DDA03E8-05F8-4AC1-9FA9-74C7C4E5161B}" srcOrd="2" destOrd="0" presId="urn:microsoft.com/office/officeart/2018/2/layout/IconVerticalSolidList"/>
    <dgm:cxn modelId="{0EE63180-BE40-4CCF-80ED-DC0610D0C4DA}" type="presParOf" srcId="{E2A4AC56-A3BD-4763-A04F-1E19630142E4}" destId="{3D422FB3-92C8-4489-8213-A032F84A6D0B}" srcOrd="3" destOrd="0" presId="urn:microsoft.com/office/officeart/2018/2/layout/IconVerticalSolidList"/>
    <dgm:cxn modelId="{75C1A6A4-285C-42C2-8A48-2BD37F3C0F17}" type="presParOf" srcId="{C5CE2044-EBB6-4FA4-BDFD-95FA023FC021}" destId="{092DEE70-ADDC-4CD5-BD4F-F29F805BEC42}" srcOrd="3" destOrd="0" presId="urn:microsoft.com/office/officeart/2018/2/layout/IconVerticalSolidList"/>
    <dgm:cxn modelId="{1023E079-1B98-4BD3-A56E-6FDCF47BD962}" type="presParOf" srcId="{C5CE2044-EBB6-4FA4-BDFD-95FA023FC021}" destId="{ECC7C6E4-4B25-401F-A338-1B47EABB215F}" srcOrd="4" destOrd="0" presId="urn:microsoft.com/office/officeart/2018/2/layout/IconVerticalSolidList"/>
    <dgm:cxn modelId="{DEB8D97C-FBE2-49B7-9F7D-4E5C4FC37D6B}" type="presParOf" srcId="{ECC7C6E4-4B25-401F-A338-1B47EABB215F}" destId="{41981992-78CE-4C66-BEBF-D63B20939E06}" srcOrd="0" destOrd="0" presId="urn:microsoft.com/office/officeart/2018/2/layout/IconVerticalSolidList"/>
    <dgm:cxn modelId="{526190FB-C176-4D31-B24E-F316368B856A}" type="presParOf" srcId="{ECC7C6E4-4B25-401F-A338-1B47EABB215F}" destId="{3F0EB127-B9D1-4A31-BA51-79722B04D140}" srcOrd="1" destOrd="0" presId="urn:microsoft.com/office/officeart/2018/2/layout/IconVerticalSolidList"/>
    <dgm:cxn modelId="{5AC64733-2220-411E-BAB6-553829CA6F1E}" type="presParOf" srcId="{ECC7C6E4-4B25-401F-A338-1B47EABB215F}" destId="{B766C7CE-653D-4D00-B9F4-B0FBC16973F0}" srcOrd="2" destOrd="0" presId="urn:microsoft.com/office/officeart/2018/2/layout/IconVerticalSolidList"/>
    <dgm:cxn modelId="{EE3BBAE7-C2A0-4DD1-8CF2-80DB77C4524C}" type="presParOf" srcId="{ECC7C6E4-4B25-401F-A338-1B47EABB215F}" destId="{663DE54F-D00D-4A03-8E6C-B3D65AC2E3F0}" srcOrd="3" destOrd="0" presId="urn:microsoft.com/office/officeart/2018/2/layout/IconVerticalSolidList"/>
    <dgm:cxn modelId="{8D53BE39-7BE0-4231-B2AD-A3D3CCFB7249}" type="presParOf" srcId="{C5CE2044-EBB6-4FA4-BDFD-95FA023FC021}" destId="{E3336037-A7B1-4320-BD2D-3FC0A6303211}" srcOrd="5" destOrd="0" presId="urn:microsoft.com/office/officeart/2018/2/layout/IconVerticalSolidList"/>
    <dgm:cxn modelId="{CFB3023E-7BD5-431C-8AD5-88F901A79F59}" type="presParOf" srcId="{C5CE2044-EBB6-4FA4-BDFD-95FA023FC021}" destId="{A07E4E1B-DD04-4AAF-BCBD-B8E63F9A5D3F}" srcOrd="6" destOrd="0" presId="urn:microsoft.com/office/officeart/2018/2/layout/IconVerticalSolidList"/>
    <dgm:cxn modelId="{F8054217-8C86-47D8-A1B4-90BDA7F6C480}" type="presParOf" srcId="{A07E4E1B-DD04-4AAF-BCBD-B8E63F9A5D3F}" destId="{1EFA33B9-93BE-4611-86A9-2796FA46A726}" srcOrd="0" destOrd="0" presId="urn:microsoft.com/office/officeart/2018/2/layout/IconVerticalSolidList"/>
    <dgm:cxn modelId="{4D5CEC35-83F4-42C2-ACC4-609295808367}" type="presParOf" srcId="{A07E4E1B-DD04-4AAF-BCBD-B8E63F9A5D3F}" destId="{0E48C8BC-A640-4FB1-972B-6B974B802AAA}" srcOrd="1" destOrd="0" presId="urn:microsoft.com/office/officeart/2018/2/layout/IconVerticalSolidList"/>
    <dgm:cxn modelId="{1D469828-4C8B-400C-AC1B-A081EE4F5852}" type="presParOf" srcId="{A07E4E1B-DD04-4AAF-BCBD-B8E63F9A5D3F}" destId="{9219A1BE-F1E3-4FEF-BDCA-621046409031}" srcOrd="2" destOrd="0" presId="urn:microsoft.com/office/officeart/2018/2/layout/IconVerticalSolidList"/>
    <dgm:cxn modelId="{93B197C5-B26A-4C06-BDD8-18F628974E64}" type="presParOf" srcId="{A07E4E1B-DD04-4AAF-BCBD-B8E63F9A5D3F}" destId="{35015E6A-BA31-4976-B781-2F9A4A152ABB}" srcOrd="3" destOrd="0" presId="urn:microsoft.com/office/officeart/2018/2/layout/IconVerticalSolidList"/>
    <dgm:cxn modelId="{30729CE4-C00B-4475-AAFE-C9D2B2608946}" type="presParOf" srcId="{C5CE2044-EBB6-4FA4-BDFD-95FA023FC021}" destId="{FBED7655-E0A4-4EB8-8FAF-AFD8CEF1C4AC}" srcOrd="7" destOrd="0" presId="urn:microsoft.com/office/officeart/2018/2/layout/IconVerticalSolidList"/>
    <dgm:cxn modelId="{70540D7B-166B-414A-89F5-D3EE058384EB}" type="presParOf" srcId="{C5CE2044-EBB6-4FA4-BDFD-95FA023FC021}" destId="{5A307882-2AD3-4E5E-994B-3D823552DB6A}" srcOrd="8" destOrd="0" presId="urn:microsoft.com/office/officeart/2018/2/layout/IconVerticalSolidList"/>
    <dgm:cxn modelId="{3C53427D-0106-4421-BB5A-56D7175D53A4}" type="presParOf" srcId="{5A307882-2AD3-4E5E-994B-3D823552DB6A}" destId="{33BF70A1-6203-4655-B855-37CC84903CE8}" srcOrd="0" destOrd="0" presId="urn:microsoft.com/office/officeart/2018/2/layout/IconVerticalSolidList"/>
    <dgm:cxn modelId="{6526199E-D0E8-4F5C-A614-54D856D4836D}" type="presParOf" srcId="{5A307882-2AD3-4E5E-994B-3D823552DB6A}" destId="{2880BAD6-88A8-42D1-A38A-0173DD58FFE8}" srcOrd="1" destOrd="0" presId="urn:microsoft.com/office/officeart/2018/2/layout/IconVerticalSolidList"/>
    <dgm:cxn modelId="{8A648AD4-882E-49E3-89CA-94D5090C8E08}" type="presParOf" srcId="{5A307882-2AD3-4E5E-994B-3D823552DB6A}" destId="{B8C28234-E73A-4250-BBF4-7EC3CC13BA4D}" srcOrd="2" destOrd="0" presId="urn:microsoft.com/office/officeart/2018/2/layout/IconVerticalSolidList"/>
    <dgm:cxn modelId="{42E87D12-5168-4552-B11B-23081BB00FDB}" type="presParOf" srcId="{5A307882-2AD3-4E5E-994B-3D823552DB6A}" destId="{A33610A5-D4FA-4001-852D-C005743F7A3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91692-76D1-45D1-81F9-458AB1D993C6}">
      <dsp:nvSpPr>
        <dsp:cNvPr id="0" name=""/>
        <dsp:cNvSpPr/>
      </dsp:nvSpPr>
      <dsp:spPr>
        <a:xfrm>
          <a:off x="0" y="4816"/>
          <a:ext cx="8150352" cy="1025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37BA8-F6DF-41F6-9EFD-E4E57332877F}">
      <dsp:nvSpPr>
        <dsp:cNvPr id="0" name=""/>
        <dsp:cNvSpPr/>
      </dsp:nvSpPr>
      <dsp:spPr>
        <a:xfrm>
          <a:off x="310348" y="235654"/>
          <a:ext cx="564269" cy="564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59443-3861-488E-BB80-1980CF67AFBC}">
      <dsp:nvSpPr>
        <dsp:cNvPr id="0" name=""/>
        <dsp:cNvSpPr/>
      </dsp:nvSpPr>
      <dsp:spPr>
        <a:xfrm>
          <a:off x="1184965" y="4816"/>
          <a:ext cx="6965386" cy="102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9" tIns="108579" rIns="108579" bIns="1085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I-Le cadre de travail</a:t>
          </a:r>
        </a:p>
      </dsp:txBody>
      <dsp:txXfrm>
        <a:off x="1184965" y="4816"/>
        <a:ext cx="6965386" cy="1025944"/>
      </dsp:txXfrm>
    </dsp:sp>
    <dsp:sp modelId="{9477C9E7-D9D5-488B-861B-410A633799C7}">
      <dsp:nvSpPr>
        <dsp:cNvPr id="0" name=""/>
        <dsp:cNvSpPr/>
      </dsp:nvSpPr>
      <dsp:spPr>
        <a:xfrm>
          <a:off x="0" y="1287246"/>
          <a:ext cx="8150352" cy="1025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13EC0-A096-4634-AAB4-9D093EA710AC}">
      <dsp:nvSpPr>
        <dsp:cNvPr id="0" name=""/>
        <dsp:cNvSpPr/>
      </dsp:nvSpPr>
      <dsp:spPr>
        <a:xfrm>
          <a:off x="310348" y="1518084"/>
          <a:ext cx="564269" cy="564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22FB3-92C8-4489-8213-A032F84A6D0B}">
      <dsp:nvSpPr>
        <dsp:cNvPr id="0" name=""/>
        <dsp:cNvSpPr/>
      </dsp:nvSpPr>
      <dsp:spPr>
        <a:xfrm>
          <a:off x="1184965" y="1287246"/>
          <a:ext cx="6965386" cy="102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9" tIns="108579" rIns="108579" bIns="1085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II-Les attentes et les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attendus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en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classe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1184965" y="1287246"/>
        <a:ext cx="6965386" cy="1025944"/>
      </dsp:txXfrm>
    </dsp:sp>
    <dsp:sp modelId="{41981992-78CE-4C66-BEBF-D63B20939E06}">
      <dsp:nvSpPr>
        <dsp:cNvPr id="0" name=""/>
        <dsp:cNvSpPr/>
      </dsp:nvSpPr>
      <dsp:spPr>
        <a:xfrm>
          <a:off x="0" y="3790140"/>
          <a:ext cx="8150352" cy="1025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EB127-B9D1-4A31-BA51-79722B04D140}">
      <dsp:nvSpPr>
        <dsp:cNvPr id="0" name=""/>
        <dsp:cNvSpPr/>
      </dsp:nvSpPr>
      <dsp:spPr>
        <a:xfrm>
          <a:off x="132247" y="3926620"/>
          <a:ext cx="564269" cy="564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DE54F-D00D-4A03-8E6C-B3D65AC2E3F0}">
      <dsp:nvSpPr>
        <dsp:cNvPr id="0" name=""/>
        <dsp:cNvSpPr/>
      </dsp:nvSpPr>
      <dsp:spPr>
        <a:xfrm>
          <a:off x="1184965" y="3888605"/>
          <a:ext cx="6965386" cy="90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9" tIns="108579" rIns="108579" bIns="1085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IV-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Quelques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conseils</a:t>
          </a: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965" y="3888605"/>
        <a:ext cx="6965386" cy="906555"/>
      </dsp:txXfrm>
    </dsp:sp>
    <dsp:sp modelId="{1EFA33B9-93BE-4611-86A9-2796FA46A726}">
      <dsp:nvSpPr>
        <dsp:cNvPr id="0" name=""/>
        <dsp:cNvSpPr/>
      </dsp:nvSpPr>
      <dsp:spPr>
        <a:xfrm>
          <a:off x="0" y="2643606"/>
          <a:ext cx="8150352" cy="1025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8C8BC-A640-4FB1-972B-6B974B802AAA}">
      <dsp:nvSpPr>
        <dsp:cNvPr id="0" name=""/>
        <dsp:cNvSpPr/>
      </dsp:nvSpPr>
      <dsp:spPr>
        <a:xfrm>
          <a:off x="310398" y="2676943"/>
          <a:ext cx="564269" cy="564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15E6A-BA31-4976-B781-2F9A4A152ABB}">
      <dsp:nvSpPr>
        <dsp:cNvPr id="0" name=""/>
        <dsp:cNvSpPr/>
      </dsp:nvSpPr>
      <dsp:spPr>
        <a:xfrm>
          <a:off x="1097201" y="2643606"/>
          <a:ext cx="6965386" cy="102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9" tIns="108579" rIns="108579" bIns="1085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III-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Outils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matériels</a:t>
          </a: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 et </a:t>
          </a:r>
          <a:r>
            <a:rPr lang="en-US" sz="2800" b="1" kern="1200" dirty="0" err="1">
              <a:latin typeface="Calibri" panose="020F0502020204030204" pitchFamily="34" charset="0"/>
              <a:cs typeface="Calibri" panose="020F0502020204030204" pitchFamily="34" charset="0"/>
            </a:rPr>
            <a:t>sitographie</a:t>
          </a:r>
          <a:br>
            <a:rPr lang="en-US" sz="28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endParaRPr lang="en-US" sz="2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97201" y="2643606"/>
        <a:ext cx="6965386" cy="1025944"/>
      </dsp:txXfrm>
    </dsp:sp>
    <dsp:sp modelId="{33BF70A1-6203-4655-B855-37CC84903CE8}">
      <dsp:nvSpPr>
        <dsp:cNvPr id="0" name=""/>
        <dsp:cNvSpPr/>
      </dsp:nvSpPr>
      <dsp:spPr>
        <a:xfrm>
          <a:off x="0" y="5134537"/>
          <a:ext cx="8150352" cy="1025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80BAD6-88A8-42D1-A38A-0173DD58FFE8}">
      <dsp:nvSpPr>
        <dsp:cNvPr id="0" name=""/>
        <dsp:cNvSpPr/>
      </dsp:nvSpPr>
      <dsp:spPr>
        <a:xfrm>
          <a:off x="310348" y="5365374"/>
          <a:ext cx="564269" cy="5642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3610A5-D4FA-4001-852D-C005743F7A3B}">
      <dsp:nvSpPr>
        <dsp:cNvPr id="0" name=""/>
        <dsp:cNvSpPr/>
      </dsp:nvSpPr>
      <dsp:spPr>
        <a:xfrm>
          <a:off x="1184965" y="5134537"/>
          <a:ext cx="6965386" cy="102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579" tIns="108579" rIns="108579" bIns="108579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V-Questions</a:t>
          </a:r>
          <a:endParaRPr lang="en-US" sz="1900" b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184965" y="5134537"/>
        <a:ext cx="6965386" cy="1025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5D211-E54B-4CEB-84F3-0C64D1D503D4}" type="datetimeFigureOut">
              <a:rPr lang="fr-FR" smtClean="0"/>
              <a:t>01/10/2024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9BF7-1BFE-429D-A60A-F113396A26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7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Dire : Niveau à atteindre au collège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29BF7-1BFE-429D-A60A-F113396A264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5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Alt + 0201 = É</a:t>
            </a:r>
          </a:p>
          <a:p>
            <a:r>
              <a:rPr lang="fr-FR" dirty="0"/>
              <a:t>ÈÊ☻ </a:t>
            </a:r>
          </a:p>
          <a:p>
            <a:r>
              <a:rPr lang="fr-FR" dirty="0"/>
              <a:t>Alt + 160 = á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229BF7-1BFE-429D-A60A-F113396A264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20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7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8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588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8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6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5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pPr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2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1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62" r:id="rId8"/>
    <p:sldLayoutId id="2147483663" r:id="rId9"/>
    <p:sldLayoutId id="2147483664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6.png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ache.media.eduscol.education.fr/file/Portugais/49/5/RA16_C4_LV_portugais_declination_linguistique_616495.pdf" TargetMode="External" /><Relationship Id="rId13" Type="http://schemas.openxmlformats.org/officeDocument/2006/relationships/hyperlink" Target="https://cache.media.eduscol.education.fr/file/LV/77/6/RA19_Lycee_GT_1erTer_LV_portuguais_gestes_fondateurs_1224776.pdf" TargetMode="External" /><Relationship Id="rId3" Type="http://schemas.openxmlformats.org/officeDocument/2006/relationships/hyperlink" Target="https://cache.media.eduscol.education.fr/file/SP5-MEN-11-4-2019/14/0/spe627_annexe_1105140.pdf" TargetMode="External" /><Relationship Id="rId7" Type="http://schemas.openxmlformats.org/officeDocument/2006/relationships/hyperlink" Target="https://eduscol.education.fr/document/621/download" TargetMode="External" /><Relationship Id="rId12" Type="http://schemas.openxmlformats.org/officeDocument/2006/relationships/hyperlink" Target="https://cache.media.eduscol.education.fr/file/SP1-MEN-22-1-2019/70/3/spe585_annexe2CORR_1063703.pdf" TargetMode="External" /><Relationship Id="rId17" Type="http://schemas.openxmlformats.org/officeDocument/2006/relationships/hyperlink" Target="https://www.education.gouv.fr/bo/20/Hebdo30/MENE2017944N.htm" TargetMode="External" /><Relationship Id="rId2" Type="http://schemas.openxmlformats.org/officeDocument/2006/relationships/image" Target="../media/image30.png" /><Relationship Id="rId16" Type="http://schemas.openxmlformats.org/officeDocument/2006/relationships/hyperlink" Target="file:///C:/Users/samdo/Downloads/ensel950_annexe_1310330%20(2).pdf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cache.media.eduscol.education.fr/file/Portugais/31/7/RA16_C3_LV_portugais_declinaison_culturelle_681317.pdf" TargetMode="External" /><Relationship Id="rId11" Type="http://schemas.openxmlformats.org/officeDocument/2006/relationships/hyperlink" Target="https://cache.media.eduscol.education.fr/file/LV/01/1/RA19_Lycee_GT_2nde_LV_portugais_exemples_1173011.pdf" TargetMode="External" /><Relationship Id="rId5" Type="http://schemas.openxmlformats.org/officeDocument/2006/relationships/hyperlink" Target="https://cache.media.eduscol.education.fr/file/Portugais/48/8/RA16_C3_LV_portugais_declinaison_linguistique_616488.pdf" TargetMode="External" /><Relationship Id="rId15" Type="http://schemas.openxmlformats.org/officeDocument/2006/relationships/hyperlink" Target="https://www.education.gouv.fr/bo/21/Hebdo25/MENE2113662N.htm" TargetMode="External" /><Relationship Id="rId10" Type="http://schemas.openxmlformats.org/officeDocument/2006/relationships/hyperlink" Target="https://cache.media.education.gouv.fr/file/SP1-MEN-22-1-2019/95/2/spe585_annexe1_1062952.pdf" TargetMode="External" /><Relationship Id="rId4" Type="http://schemas.openxmlformats.org/officeDocument/2006/relationships/hyperlink" Target="https://cache.media.eduscol.education.fr/file/A-Scolarite_obligatoire/37/5/Programme2020_cycle_3_comparatif_1313375.pdf" TargetMode="External" /><Relationship Id="rId9" Type="http://schemas.openxmlformats.org/officeDocument/2006/relationships/hyperlink" Target="https://cache.media.eduscol.education.fr/file/Portugais/31/9/RA16_C4_LV_portugais_declinaison_culturelle_681319.pdf" TargetMode="External" /><Relationship Id="rId14" Type="http://schemas.openxmlformats.org/officeDocument/2006/relationships/hyperlink" Target="https://cache.media.eduscol.education.fr/file/Lycees_GT/12/5/PRGM2020_G_1re_SPE_LLCER-Portugais-exp_1313125.pdf" TargetMode="Externa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sv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 /><Relationship Id="rId3" Type="http://schemas.openxmlformats.org/officeDocument/2006/relationships/image" Target="../media/image4.png" /><Relationship Id="rId7" Type="http://schemas.openxmlformats.org/officeDocument/2006/relationships/diagramQuickStyle" Target="../diagrams/quickStyle1.xm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openxmlformats.org/officeDocument/2006/relationships/diagramLayout" Target="../diagrams/layout1.xml" /><Relationship Id="rId5" Type="http://schemas.openxmlformats.org/officeDocument/2006/relationships/diagramData" Target="../diagrams/data1.xml" /><Relationship Id="rId4" Type="http://schemas.openxmlformats.org/officeDocument/2006/relationships/image" Target="../media/image2.png" /><Relationship Id="rId9" Type="http://schemas.microsoft.com/office/2007/relationships/diagramDrawing" Target="../diagrams/drawing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 /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enial.ly/fr" TargetMode="External" /><Relationship Id="rId7" Type="http://schemas.openxmlformats.org/officeDocument/2006/relationships/hyperlink" Target="https://ppple.org/" TargetMode="External" /><Relationship Id="rId2" Type="http://schemas.openxmlformats.org/officeDocument/2006/relationships/hyperlink" Target="https://fr.padlet.com/" TargetMode="External" /><Relationship Id="rId1" Type="http://schemas.openxmlformats.org/officeDocument/2006/relationships/slideLayout" Target="../slideLayouts/slideLayout7.xml" /><Relationship Id="rId6" Type="http://schemas.openxmlformats.org/officeDocument/2006/relationships/hyperlink" Target="https://eduscol.education.fr/" TargetMode="External" /><Relationship Id="rId5" Type="http://schemas.openxmlformats.org/officeDocument/2006/relationships/hyperlink" Target="https://learningapps.org/home.php" TargetMode="External" /><Relationship Id="rId4" Type="http://schemas.openxmlformats.org/officeDocument/2006/relationships/hyperlink" Target="https://www.quiziniere.com/" TargetMode="Externa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7" Type="http://schemas.openxmlformats.org/officeDocument/2006/relationships/image" Target="../media/image4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6" Type="http://schemas.microsoft.com/office/2007/relationships/hdphoto" Target="../media/hdphoto1.wdp" /><Relationship Id="rId5" Type="http://schemas.openxmlformats.org/officeDocument/2006/relationships/image" Target="../media/image38.png" /><Relationship Id="rId4" Type="http://schemas.openxmlformats.org/officeDocument/2006/relationships/image" Target="../media/image41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3.png" /><Relationship Id="rId4" Type="http://schemas.openxmlformats.org/officeDocument/2006/relationships/image" Target="../media/image41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png" /><Relationship Id="rId4" Type="http://schemas.openxmlformats.org/officeDocument/2006/relationships/hyperlink" Target="https://devenirbilingue.com/apprendre/certification/comprendre-le-cecrl-cadre-europeen-commun-de-reference-pour-les-langues" TargetMode="Externa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A317A8-C9C6-7846-56E6-F44D94B3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200" y="105226"/>
            <a:ext cx="8898126" cy="5114609"/>
          </a:xfrm>
        </p:spPr>
        <p:txBody>
          <a:bodyPr/>
          <a:lstStyle/>
          <a:p>
            <a:pPr marL="0" indent="0">
              <a:buNone/>
            </a:pPr>
            <a:r>
              <a:rPr lang="en-US" sz="4400" b="1" spc="-80" dirty="0">
                <a:latin typeface="Vijaya" panose="02020604020202020204" pitchFamily="18" charset="0"/>
                <a:cs typeface="Vijaya" panose="02020604020202020204" pitchFamily="18" charset="0"/>
              </a:rPr>
              <a:t>FORMATION PÉDAGOGIQUE DES ALVE </a:t>
            </a:r>
            <a:br>
              <a:rPr lang="en-US" spc="-80" dirty="0">
                <a:latin typeface="Vijaya" panose="02020604020202020204" pitchFamily="18" charset="0"/>
                <a:cs typeface="Vijaya" panose="02020604020202020204" pitchFamily="18" charset="0"/>
              </a:rPr>
            </a:br>
            <a:r>
              <a:rPr lang="en-US" spc="-80" dirty="0">
                <a:latin typeface="Vijaya" panose="02020604020202020204" pitchFamily="18" charset="0"/>
                <a:cs typeface="Vijaya" panose="02020604020202020204" pitchFamily="18" charset="0"/>
              </a:rPr>
              <a:t>                         </a:t>
            </a:r>
          </a:p>
          <a:p>
            <a:pPr marL="0" indent="0">
              <a:buNone/>
            </a:pPr>
            <a:r>
              <a:rPr lang="en-US" sz="5400" spc="-80" dirty="0">
                <a:latin typeface="Vijaya" panose="02020604020202020204" pitchFamily="18" charset="0"/>
                <a:cs typeface="Vijaya" panose="02020604020202020204" pitchFamily="18" charset="0"/>
              </a:rPr>
              <a:t>                                   </a:t>
            </a:r>
            <a:r>
              <a:rPr lang="en-US" sz="5400" b="1" spc="-129" dirty="0" err="1">
                <a:latin typeface="Vijaya" panose="02020604020202020204" pitchFamily="18" charset="0"/>
                <a:cs typeface="Vijaya" panose="02020604020202020204" pitchFamily="18" charset="0"/>
              </a:rPr>
              <a:t>Portugais</a:t>
            </a:r>
            <a:r>
              <a:rPr lang="en-US" sz="5400" spc="-129" dirty="0">
                <a:latin typeface="Vijaya" panose="02020604020202020204" pitchFamily="18" charset="0"/>
                <a:cs typeface="Vijaya" panose="02020604020202020204" pitchFamily="18" charset="0"/>
              </a:rPr>
              <a:t> 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7D2ECB6-CB4A-6147-F175-D6BD8FD83C3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2187" y="175855"/>
            <a:ext cx="1886013" cy="1333602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1D796B8F-A6FB-548E-2E1C-D76FEAE37F76}"/>
              </a:ext>
            </a:extLst>
          </p:cNvPr>
          <p:cNvSpPr txBox="1">
            <a:spLocks/>
          </p:cNvSpPr>
          <p:nvPr/>
        </p:nvSpPr>
        <p:spPr>
          <a:xfrm>
            <a:off x="6096000" y="4074784"/>
            <a:ext cx="4910326" cy="1145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</a:rPr>
              <a:t>         Le vendredi  1 octobre 2024</a:t>
            </a:r>
          </a:p>
          <a:p>
            <a:pPr marL="0" indent="0">
              <a:buNone/>
            </a:pPr>
            <a:r>
              <a:rPr lang="fr-FR" sz="2000" dirty="0">
                <a:latin typeface="Times New Roman" panose="02020603050405020304" pitchFamily="18" charset="0"/>
              </a:rPr>
              <a:t>         de 14h00          à 17h00</a:t>
            </a:r>
            <a:endParaRPr lang="en-US" sz="2200" spc="-80" dirty="0">
              <a:solidFill>
                <a:srgbClr val="2B3825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A530F3-BE24-E59E-DE2F-672AA012EC91}"/>
              </a:ext>
            </a:extLst>
          </p:cNvPr>
          <p:cNvSpPr txBox="1"/>
          <p:nvPr/>
        </p:nvSpPr>
        <p:spPr>
          <a:xfrm>
            <a:off x="1066800" y="5943480"/>
            <a:ext cx="4680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Vijaya" panose="02020604020202020204" pitchFamily="18" charset="0"/>
                <a:cs typeface="Vijaya" panose="02020604020202020204" pitchFamily="18" charset="0"/>
              </a:rPr>
              <a:t>CAUSSÉ Angelina, IA-IPR de portugais </a:t>
            </a:r>
          </a:p>
          <a:p>
            <a:r>
              <a:rPr lang="en-US" sz="1400" spc="-33" dirty="0">
                <a:latin typeface="Vijaya" panose="02020604020202020204" pitchFamily="18" charset="0"/>
                <a:cs typeface="Vijaya" panose="02020604020202020204" pitchFamily="18" charset="0"/>
              </a:rPr>
              <a:t>FAUSTINE Andréa, </a:t>
            </a:r>
            <a:r>
              <a:rPr lang="fr-FR" sz="1400" dirty="0">
                <a:latin typeface="Vijaya" panose="02020604020202020204" pitchFamily="18" charset="0"/>
                <a:cs typeface="Vijaya" panose="02020604020202020204" pitchFamily="18" charset="0"/>
              </a:rPr>
              <a:t>Aide à l’inspection de portugais collège</a:t>
            </a:r>
            <a:endParaRPr lang="en-US" sz="1400" spc="-33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r>
              <a:rPr lang="en-US" sz="1400" spc="-33" dirty="0">
                <a:latin typeface="Vijaya" panose="02020604020202020204" pitchFamily="18" charset="0"/>
                <a:cs typeface="Vijaya" panose="02020604020202020204" pitchFamily="18" charset="0"/>
              </a:rPr>
              <a:t>DOS  PRAZERES VIANA Maria  Jacyra, </a:t>
            </a:r>
            <a:r>
              <a:rPr lang="fr-FR" sz="1400" dirty="0">
                <a:latin typeface="Vijaya" panose="02020604020202020204" pitchFamily="18" charset="0"/>
                <a:cs typeface="Vijaya" panose="02020604020202020204" pitchFamily="18" charset="0"/>
              </a:rPr>
              <a:t>Aide à l’inspection de portugais lycée</a:t>
            </a:r>
            <a:endParaRPr lang="fr-FR" dirty="0"/>
          </a:p>
        </p:txBody>
      </p:sp>
      <p:pic>
        <p:nvPicPr>
          <p:cNvPr id="11" name="Picture 2" descr="La Guyane ≡ Voyage - Carte - Plan">
            <a:extLst>
              <a:ext uri="{FF2B5EF4-FFF2-40B4-BE49-F238E27FC236}">
                <a16:creationId xmlns:a16="http://schemas.microsoft.com/office/drawing/2014/main" id="{90779A5A-115F-5AE0-CA33-51CF4FDB5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51100" y="1376665"/>
            <a:ext cx="3427587" cy="424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C6B644F-EC99-D4F3-24B8-629FCF940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193" y="1015136"/>
            <a:ext cx="6221899" cy="517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8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F5F2871-1A26-E2A7-42A9-E454E7B5176F}"/>
              </a:ext>
            </a:extLst>
          </p:cNvPr>
          <p:cNvSpPr txBox="1"/>
          <p:nvPr/>
        </p:nvSpPr>
        <p:spPr>
          <a:xfrm>
            <a:off x="611141" y="95548"/>
            <a:ext cx="11425528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I.5-Programme et programmation de séquence au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lycée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– pour la 2</a:t>
            </a:r>
            <a:r>
              <a:rPr lang="fr-F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GT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DF3CB4-B2D2-95B2-17A0-3C41BD608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89" y="688786"/>
            <a:ext cx="10409822" cy="60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8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CE267-DFE5-545F-1EA6-3A3BB13CFE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691" y="1521839"/>
            <a:ext cx="6724617" cy="2052877"/>
          </a:xfrm>
        </p:spPr>
        <p:txBody>
          <a:bodyPr anchor="b">
            <a:normAutofit/>
          </a:bodyPr>
          <a:lstStyle/>
          <a:p>
            <a:pPr algn="l"/>
            <a:r>
              <a:rPr lang="fr-FR" dirty="0"/>
              <a:t>« Gestes fondateurs et monde en mouvement »</a:t>
            </a:r>
          </a:p>
        </p:txBody>
      </p:sp>
      <p:pic>
        <p:nvPicPr>
          <p:cNvPr id="4" name="Graphique 3" descr="Calendrier mensuel contour">
            <a:extLst>
              <a:ext uri="{FF2B5EF4-FFF2-40B4-BE49-F238E27FC236}">
                <a16:creationId xmlns:a16="http://schemas.microsoft.com/office/drawing/2014/main" id="{6CEBE016-9033-6630-3B44-423ACDB45C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0" y="1031122"/>
            <a:ext cx="914400" cy="9144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1F6BAD-6F6D-7A53-7165-4BD403AA055E}"/>
              </a:ext>
            </a:extLst>
          </p:cNvPr>
          <p:cNvSpPr txBox="1"/>
          <p:nvPr/>
        </p:nvSpPr>
        <p:spPr>
          <a:xfrm>
            <a:off x="0" y="507902"/>
            <a:ext cx="12065000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I.6-Programme, programmation et progression au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lycée -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Cycle Terminal (1</a:t>
            </a:r>
            <a:r>
              <a:rPr lang="fr-FR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ère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Tle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F82E6D-8042-8397-084B-F313DE310D4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62888" y="4188543"/>
            <a:ext cx="1345067" cy="25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00965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A3EA8D-045C-99F7-51FB-BD7D55CA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23" y="76619"/>
            <a:ext cx="10373908" cy="66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8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’images pour eu falo português">
            <a:extLst>
              <a:ext uri="{FF2B5EF4-FFF2-40B4-BE49-F238E27FC236}">
                <a16:creationId xmlns:a16="http://schemas.microsoft.com/office/drawing/2014/main" id="{F7F63C0E-4F38-1E5B-6D6E-C43C586DE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144" y="1722272"/>
            <a:ext cx="2381624" cy="18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8EBA364-F386-5EFC-D148-4B1B030A19F9}"/>
              </a:ext>
            </a:extLst>
          </p:cNvPr>
          <p:cNvSpPr txBox="1"/>
          <p:nvPr/>
        </p:nvSpPr>
        <p:spPr>
          <a:xfrm>
            <a:off x="4419003" y="356983"/>
            <a:ext cx="3153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Quelques activités possibles </a:t>
            </a:r>
          </a:p>
          <a:p>
            <a:pPr algn="ctr"/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classe de langue</a:t>
            </a:r>
          </a:p>
        </p:txBody>
      </p:sp>
      <p:sp>
        <p:nvSpPr>
          <p:cNvPr id="12" name="Rectangle : carré corné 11">
            <a:extLst>
              <a:ext uri="{FF2B5EF4-FFF2-40B4-BE49-F238E27FC236}">
                <a16:creationId xmlns:a16="http://schemas.microsoft.com/office/drawing/2014/main" id="{50B3846A-E7C5-1992-9290-82FAF79DADF3}"/>
              </a:ext>
            </a:extLst>
          </p:cNvPr>
          <p:cNvSpPr/>
          <p:nvPr/>
        </p:nvSpPr>
        <p:spPr>
          <a:xfrm>
            <a:off x="399533" y="315634"/>
            <a:ext cx="2685063" cy="2813277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BFE36CF-73A1-A253-47C0-59783ACBA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347" b="53152"/>
          <a:stretch/>
        </p:blipFill>
        <p:spPr>
          <a:xfrm>
            <a:off x="452582" y="315635"/>
            <a:ext cx="2157622" cy="2522385"/>
          </a:xfrm>
          <a:prstGeom prst="rect">
            <a:avLst/>
          </a:prstGeom>
        </p:spPr>
      </p:pic>
      <p:sp>
        <p:nvSpPr>
          <p:cNvPr id="14" name="Rectangle : carré corné 13">
            <a:extLst>
              <a:ext uri="{FF2B5EF4-FFF2-40B4-BE49-F238E27FC236}">
                <a16:creationId xmlns:a16="http://schemas.microsoft.com/office/drawing/2014/main" id="{B2F2EC05-25AA-7761-977D-98BA05840268}"/>
              </a:ext>
            </a:extLst>
          </p:cNvPr>
          <p:cNvSpPr/>
          <p:nvPr/>
        </p:nvSpPr>
        <p:spPr>
          <a:xfrm rot="20875640">
            <a:off x="1048393" y="3326320"/>
            <a:ext cx="2705936" cy="325375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arré corné 14">
            <a:extLst>
              <a:ext uri="{FF2B5EF4-FFF2-40B4-BE49-F238E27FC236}">
                <a16:creationId xmlns:a16="http://schemas.microsoft.com/office/drawing/2014/main" id="{FADE0753-D992-63F2-703B-E792061F82BE}"/>
              </a:ext>
            </a:extLst>
          </p:cNvPr>
          <p:cNvSpPr/>
          <p:nvPr/>
        </p:nvSpPr>
        <p:spPr>
          <a:xfrm rot="362526">
            <a:off x="4735780" y="3729353"/>
            <a:ext cx="2724979" cy="301752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arré corné 15">
            <a:extLst>
              <a:ext uri="{FF2B5EF4-FFF2-40B4-BE49-F238E27FC236}">
                <a16:creationId xmlns:a16="http://schemas.microsoft.com/office/drawing/2014/main" id="{23EE06A6-B0EF-D202-18B3-80C1BE006C8C}"/>
              </a:ext>
            </a:extLst>
          </p:cNvPr>
          <p:cNvSpPr/>
          <p:nvPr/>
        </p:nvSpPr>
        <p:spPr>
          <a:xfrm rot="486485">
            <a:off x="8058264" y="3144770"/>
            <a:ext cx="3286658" cy="354381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arré corné 16">
            <a:extLst>
              <a:ext uri="{FF2B5EF4-FFF2-40B4-BE49-F238E27FC236}">
                <a16:creationId xmlns:a16="http://schemas.microsoft.com/office/drawing/2014/main" id="{9580039F-3D63-C52D-0B93-31C052C781A3}"/>
              </a:ext>
            </a:extLst>
          </p:cNvPr>
          <p:cNvSpPr/>
          <p:nvPr/>
        </p:nvSpPr>
        <p:spPr>
          <a:xfrm>
            <a:off x="8907157" y="485730"/>
            <a:ext cx="2513964" cy="251744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38DD79C6-ED10-F64C-719D-111B7D7E1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875" r="70408" b="17778"/>
          <a:stretch/>
        </p:blipFill>
        <p:spPr>
          <a:xfrm>
            <a:off x="8983357" y="544480"/>
            <a:ext cx="2361564" cy="165230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F126057-A2FA-5807-2FA3-B8F8E2A891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00" r="70408" b="45624"/>
          <a:stretch/>
        </p:blipFill>
        <p:spPr>
          <a:xfrm rot="491626">
            <a:off x="8124502" y="3429000"/>
            <a:ext cx="2613535" cy="311108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011AD46-CF58-9B8B-3103-9CDC82739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86" t="70204" r="35714"/>
          <a:stretch/>
        </p:blipFill>
        <p:spPr>
          <a:xfrm rot="359731">
            <a:off x="4826424" y="4115353"/>
            <a:ext cx="2624706" cy="1822419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27E0F6E-597C-3B75-029A-B95D456980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52" t="50431" b="4444"/>
          <a:stretch/>
        </p:blipFill>
        <p:spPr>
          <a:xfrm rot="20888758">
            <a:off x="1054090" y="3599607"/>
            <a:ext cx="2502696" cy="259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27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654" y="160983"/>
            <a:ext cx="11900274" cy="919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I.8-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Sitographie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pour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retrouver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pour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l’enseignement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langues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vivantes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dans le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système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scolaire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français </a:t>
            </a:r>
            <a:r>
              <a:rPr lang="en-US" sz="3200" dirty="0">
                <a:latin typeface="+mn-lt"/>
              </a:rPr>
              <a:t>:  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60D82D56-D377-48D4-8DE9-6A0A8DB5E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8CD235-5DAC-4779-B652-AEF90B984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048802B-B281-498F-88C5-E240B74438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1284597-F095-47D4-8C03-C5EAD55DFD7A}"/>
              </a:ext>
            </a:extLst>
          </p:cNvPr>
          <p:cNvSpPr/>
          <p:nvPr/>
        </p:nvSpPr>
        <p:spPr>
          <a:xfrm>
            <a:off x="8405502" y="5071194"/>
            <a:ext cx="3591426" cy="7223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100" dirty="0"/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100" b="1" dirty="0"/>
              <a:t>Lycée </a:t>
            </a:r>
            <a:r>
              <a:rPr lang="en-US" sz="1100" b="1" dirty="0" err="1"/>
              <a:t>professionnel</a:t>
            </a:r>
            <a:r>
              <a:rPr lang="en-US" sz="1100" b="1" dirty="0"/>
              <a:t> : </a:t>
            </a:r>
            <a:r>
              <a:rPr lang="en-US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https://cache.media.eduscol.education.fr/file/SP5-MEN-11-4-2019/14/0/spe627_annexe_1105140.pdf</a:t>
            </a:r>
            <a:r>
              <a:rPr lang="en-US" sz="1100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565CF66-A120-0E7F-501D-C18255FBC7C8}"/>
              </a:ext>
            </a:extLst>
          </p:cNvPr>
          <p:cNvSpPr txBox="1"/>
          <p:nvPr/>
        </p:nvSpPr>
        <p:spPr>
          <a:xfrm>
            <a:off x="155449" y="1591504"/>
            <a:ext cx="373461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 et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officielles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collège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Cycle 3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https://cache.media.eduscol.education.fr/file/A-Scolarite_obligatoire/37/5/Programme2020_cycle_3_comparatif_1313375.pdf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https://cache.media.eduscol.education.fr/file/Portugais/48/8/RA16_C3_LV_portugais_declinaison_linguistique_616488.pdf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https://cache.media.eduscol.education.fr/file/Portugais/31/7/RA16_C3_LV_portugais_declinaison_culturelle_681317.pdf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Cycle 4 :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https://eduscol.education.fr/document/621/download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https://cache.media.eduscol.education.fr/file/Portugais/49/5/RA16_C4_LV_portugais_declination_linguistique_616495.pdf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https://cache.media.eduscol.education.fr/file/Portugais/31/9/RA16_C4_LV_portugais_declinaison_culturelle_681319.pdf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9B54D5E-7A66-C3CD-B047-404D4DFE2345}"/>
              </a:ext>
            </a:extLst>
          </p:cNvPr>
          <p:cNvSpPr txBox="1"/>
          <p:nvPr/>
        </p:nvSpPr>
        <p:spPr>
          <a:xfrm>
            <a:off x="3912478" y="1591504"/>
            <a:ext cx="4268625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ressources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officielles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du lycée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Lycée GT : (2</a:t>
            </a:r>
            <a:r>
              <a:rPr lang="en-US" sz="1200" b="1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https://cache.media.education.gouv.fr/file/SP1-MEN-22-1-2019/95/2/spe585_annexe1_1062952.pdf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https://cache.media.eduscol.education.fr/file/LV/01/1/RA19_Lycee_GT_2nde_LV_portugais_exemples_1173011.pdf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Lycée GT (cycle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https://cache.media.eduscol.education.fr/file/SP1-MEN-22-1-2019/70/3/spe585_annexe2CORR_1063703.pdf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https://cache.media.eduscol.education.fr/file/LV/77/6/RA19_Lycee_GT_1erTer_LV_portuguais_gestes_fondateurs_1224776.pdf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F6A041-6B40-4958-519E-F70BF1E8FF96}"/>
              </a:ext>
            </a:extLst>
          </p:cNvPr>
          <p:cNvSpPr txBox="1"/>
          <p:nvPr/>
        </p:nvSpPr>
        <p:spPr>
          <a:xfrm>
            <a:off x="8447241" y="1589820"/>
            <a:ext cx="329869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Enseignement de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spécilité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LLCER </a:t>
            </a: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portugais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1ere LLCE 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https://cache.media.eduscol.education.fr/file/Lycees_GT/12/5/PRGM2020_G_1re_SPE_LLCER-Portugais-exp_1313125.pdf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https://www.education.gouv.fr/bo/21/Hebdo25/MENE2113662N.htm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Tle</a:t>
            </a:r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LLCE: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6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file:///C:/Users/samdo/Downloads/ensel950_annexe_1310330%20(2).pdf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Aft>
                <a:spcPts val="600"/>
              </a:spcAft>
              <a:buClr>
                <a:schemeClr val="accent1"/>
              </a:buClr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https://www.education.gouv.fr/bo/20/Hebdo30/MENE2017944N.htm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7165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67339D4C-5FC9-49DC-AC8B-9923ECB14244}"/>
              </a:ext>
            </a:extLst>
          </p:cNvPr>
          <p:cNvSpPr txBox="1"/>
          <p:nvPr/>
        </p:nvSpPr>
        <p:spPr>
          <a:xfrm>
            <a:off x="8001357" y="6581001"/>
            <a:ext cx="15934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887262"/>
                </a:solidFill>
              </a:rPr>
              <a:t>@dosprazeres</a:t>
            </a:r>
            <a:endParaRPr lang="fr-FR" sz="1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D816DB6-56BA-637B-5D14-0B84D602B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311" t="23080" r="51454" b="35828"/>
          <a:stretch/>
        </p:blipFill>
        <p:spPr>
          <a:xfrm>
            <a:off x="1828546" y="1562620"/>
            <a:ext cx="7495909" cy="458214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EF9D2D-EE09-96E6-AEDF-78BD6D44FE17}"/>
              </a:ext>
            </a:extLst>
          </p:cNvPr>
          <p:cNvSpPr txBox="1"/>
          <p:nvPr/>
        </p:nvSpPr>
        <p:spPr>
          <a:xfrm>
            <a:off x="4712057" y="627529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asis MT Pro Black" panose="020F0502020204030204" pitchFamily="18" charset="0"/>
              </a:rPr>
              <a:t>Numéros et titres de séquences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7810B74-07A0-5F80-23FC-92FB29AB94F9}"/>
              </a:ext>
            </a:extLst>
          </p:cNvPr>
          <p:cNvSpPr txBox="1"/>
          <p:nvPr/>
        </p:nvSpPr>
        <p:spPr>
          <a:xfrm>
            <a:off x="10018677" y="2973903"/>
            <a:ext cx="1685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asis MT Pro Black" panose="02040A04050005020304" pitchFamily="18" charset="0"/>
              </a:rPr>
              <a:t>Références au programme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361011-D687-A9D0-D3D1-7C3988146519}"/>
              </a:ext>
            </a:extLst>
          </p:cNvPr>
          <p:cNvSpPr txBox="1"/>
          <p:nvPr/>
        </p:nvSpPr>
        <p:spPr>
          <a:xfrm>
            <a:off x="191897" y="3237066"/>
            <a:ext cx="1225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asis MT Pro Black" panose="02040A04050005020304" pitchFamily="18" charset="0"/>
              </a:rPr>
              <a:t>Activités des élèves 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363ED42-20C9-3A7A-DE95-A37119EB54FA}"/>
              </a:ext>
            </a:extLst>
          </p:cNvPr>
          <p:cNvCxnSpPr>
            <a:cxnSpLocks/>
          </p:cNvCxnSpPr>
          <p:nvPr/>
        </p:nvCxnSpPr>
        <p:spPr>
          <a:xfrm flipH="1">
            <a:off x="3441007" y="1085270"/>
            <a:ext cx="1102500" cy="95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27E653D-547F-CAEE-4134-B6BDA5701F7B}"/>
              </a:ext>
            </a:extLst>
          </p:cNvPr>
          <p:cNvCxnSpPr>
            <a:cxnSpLocks/>
          </p:cNvCxnSpPr>
          <p:nvPr/>
        </p:nvCxnSpPr>
        <p:spPr>
          <a:xfrm>
            <a:off x="6096000" y="1209538"/>
            <a:ext cx="573462" cy="728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5160F000-981F-EA2B-BE01-F70AE45E44A9}"/>
              </a:ext>
            </a:extLst>
          </p:cNvPr>
          <p:cNvCxnSpPr>
            <a:cxnSpLocks/>
          </p:cNvCxnSpPr>
          <p:nvPr/>
        </p:nvCxnSpPr>
        <p:spPr>
          <a:xfrm flipH="1" flipV="1">
            <a:off x="8798058" y="2302396"/>
            <a:ext cx="1141470" cy="906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6E7506D-D81E-2B11-C16C-650108098460}"/>
              </a:ext>
            </a:extLst>
          </p:cNvPr>
          <p:cNvCxnSpPr>
            <a:cxnSpLocks/>
          </p:cNvCxnSpPr>
          <p:nvPr/>
        </p:nvCxnSpPr>
        <p:spPr>
          <a:xfrm flipH="1">
            <a:off x="8284602" y="3853694"/>
            <a:ext cx="1734075" cy="1089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03A2299D-87D6-DE30-E9B3-73FFFB410DC0}"/>
              </a:ext>
            </a:extLst>
          </p:cNvPr>
          <p:cNvCxnSpPr>
            <a:cxnSpLocks/>
          </p:cNvCxnSpPr>
          <p:nvPr/>
        </p:nvCxnSpPr>
        <p:spPr>
          <a:xfrm flipH="1">
            <a:off x="8183880" y="3504154"/>
            <a:ext cx="1643674" cy="309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83EF5A5-60DC-4297-D264-D0ED91EB9C0B}"/>
              </a:ext>
            </a:extLst>
          </p:cNvPr>
          <p:cNvCxnSpPr>
            <a:cxnSpLocks/>
          </p:cNvCxnSpPr>
          <p:nvPr/>
        </p:nvCxnSpPr>
        <p:spPr>
          <a:xfrm flipV="1">
            <a:off x="1417320" y="2851316"/>
            <a:ext cx="694222" cy="526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8FB5BF54-DADA-ABB7-4243-76CD5E7010A3}"/>
              </a:ext>
            </a:extLst>
          </p:cNvPr>
          <p:cNvCxnSpPr>
            <a:cxnSpLocks/>
          </p:cNvCxnSpPr>
          <p:nvPr/>
        </p:nvCxnSpPr>
        <p:spPr>
          <a:xfrm>
            <a:off x="1183209" y="3798990"/>
            <a:ext cx="838304" cy="622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BDCF721-3F80-424C-3AE1-EC67FAFC25B5}"/>
              </a:ext>
            </a:extLst>
          </p:cNvPr>
          <p:cNvCxnSpPr>
            <a:cxnSpLocks/>
          </p:cNvCxnSpPr>
          <p:nvPr/>
        </p:nvCxnSpPr>
        <p:spPr>
          <a:xfrm>
            <a:off x="1165611" y="4286605"/>
            <a:ext cx="873501" cy="1228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>
            <a:extLst>
              <a:ext uri="{FF2B5EF4-FFF2-40B4-BE49-F238E27FC236}">
                <a16:creationId xmlns:a16="http://schemas.microsoft.com/office/drawing/2014/main" id="{03A8D4D4-9831-2EC0-B513-8EB3043AC6E8}"/>
              </a:ext>
            </a:extLst>
          </p:cNvPr>
          <p:cNvSpPr txBox="1"/>
          <p:nvPr/>
        </p:nvSpPr>
        <p:spPr>
          <a:xfrm>
            <a:off x="530352" y="193875"/>
            <a:ext cx="10328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F0000"/>
                </a:solidFill>
              </a:rPr>
              <a:t>EXTRAIT DE PROGRAMMATION DE 2</a:t>
            </a:r>
            <a:r>
              <a:rPr lang="fr-FR" sz="2000" b="1" baseline="30000" dirty="0">
                <a:solidFill>
                  <a:srgbClr val="FF0000"/>
                </a:solidFill>
              </a:rPr>
              <a:t>NDE</a:t>
            </a:r>
            <a:r>
              <a:rPr lang="fr-FR" sz="2000" b="1" dirty="0">
                <a:solidFill>
                  <a:srgbClr val="FF0000"/>
                </a:solidFill>
              </a:rPr>
              <a:t> GT</a:t>
            </a: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F5F658D-6D83-473C-952B-03E04774C9E8}"/>
              </a:ext>
            </a:extLst>
          </p:cNvPr>
          <p:cNvSpPr txBox="1">
            <a:spLocks/>
          </p:cNvSpPr>
          <p:nvPr/>
        </p:nvSpPr>
        <p:spPr>
          <a:xfrm>
            <a:off x="714803" y="184119"/>
            <a:ext cx="4981147" cy="557889"/>
          </a:xfrm>
          <a:prstGeom prst="rect">
            <a:avLst/>
          </a:prstGeom>
        </p:spPr>
        <p:txBody>
          <a:bodyPr vert="horz" lIns="60960" tIns="30480" rIns="60960" bIns="3048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400"/>
              </a:spcAft>
            </a:pPr>
            <a:r>
              <a:rPr lang="en-US" sz="2400" b="1" spc="61" dirty="0">
                <a:latin typeface="Calibri" panose="020F0502020204030204" pitchFamily="34" charset="0"/>
                <a:cs typeface="Calibri" panose="020F0502020204030204" pitchFamily="34" charset="0"/>
              </a:rPr>
              <a:t>II-  Les attentes et les </a:t>
            </a:r>
            <a:r>
              <a:rPr lang="en-US" sz="2400" b="1" spc="61" dirty="0" err="1">
                <a:latin typeface="Calibri" panose="020F0502020204030204" pitchFamily="34" charset="0"/>
                <a:cs typeface="Calibri" panose="020F0502020204030204" pitchFamily="34" charset="0"/>
              </a:rPr>
              <a:t>attendus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5DF7A9-B1D6-48F1-932E-AECD72341D45}"/>
              </a:ext>
            </a:extLst>
          </p:cNvPr>
          <p:cNvSpPr/>
          <p:nvPr/>
        </p:nvSpPr>
        <p:spPr>
          <a:xfrm>
            <a:off x="616016" y="921842"/>
            <a:ext cx="11182283" cy="40011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ea typeface="+mj-ea"/>
                <a:cs typeface="+mj-cs"/>
              </a:rPr>
              <a:t>1-Lexique pour la conception et/</a:t>
            </a:r>
            <a:r>
              <a:rPr lang="en-US" sz="2000" dirty="0" err="1">
                <a:ea typeface="+mj-ea"/>
                <a:cs typeface="+mj-cs"/>
              </a:rPr>
              <a:t>ou</a:t>
            </a:r>
            <a:r>
              <a:rPr lang="en-US" sz="2000" dirty="0">
                <a:ea typeface="+mj-ea"/>
                <a:cs typeface="+mj-cs"/>
              </a:rPr>
              <a:t> lecture du </a:t>
            </a:r>
            <a:r>
              <a:rPr lang="en-US" sz="2000" dirty="0" err="1">
                <a:ea typeface="+mj-ea"/>
                <a:cs typeface="+mj-cs"/>
              </a:rPr>
              <a:t>scénario</a:t>
            </a:r>
            <a:r>
              <a:rPr lang="en-US" sz="2000" dirty="0">
                <a:ea typeface="+mj-ea"/>
                <a:cs typeface="+mj-cs"/>
              </a:rPr>
              <a:t> </a:t>
            </a:r>
            <a:r>
              <a:rPr lang="en-US" sz="2000" dirty="0" err="1">
                <a:ea typeface="+mj-ea"/>
                <a:cs typeface="+mj-cs"/>
              </a:rPr>
              <a:t>pédagogique</a:t>
            </a:r>
            <a:r>
              <a:rPr lang="en-US" sz="2000" dirty="0">
                <a:ea typeface="+mj-ea"/>
                <a:cs typeface="+mj-cs"/>
              </a:rPr>
              <a:t> pour la </a:t>
            </a:r>
            <a:r>
              <a:rPr lang="en-US" sz="2000" dirty="0" err="1">
                <a:ea typeface="+mj-ea"/>
                <a:cs typeface="+mj-cs"/>
              </a:rPr>
              <a:t>classe</a:t>
            </a:r>
            <a:r>
              <a:rPr lang="en-US" sz="2000" dirty="0">
                <a:ea typeface="+mj-ea"/>
                <a:cs typeface="+mj-cs"/>
              </a:rPr>
              <a:t> de langue </a:t>
            </a:r>
            <a:endParaRPr lang="fr-FR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C05042-059C-9E56-27B0-95B1B569F000}"/>
              </a:ext>
            </a:extLst>
          </p:cNvPr>
          <p:cNvSpPr txBox="1"/>
          <p:nvPr/>
        </p:nvSpPr>
        <p:spPr>
          <a:xfrm>
            <a:off x="1390717" y="1834467"/>
            <a:ext cx="67761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Tâche finale </a:t>
            </a:r>
            <a:r>
              <a:rPr lang="fr-FR" dirty="0"/>
              <a:t>: …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Matériel</a:t>
            </a:r>
            <a:r>
              <a:rPr lang="fr-FR" dirty="0"/>
              <a:t> : …</a:t>
            </a:r>
          </a:p>
          <a:p>
            <a:r>
              <a:rPr lang="fr-FR" b="1" dirty="0"/>
              <a:t>Activité langagière </a:t>
            </a:r>
            <a:r>
              <a:rPr lang="fr-FR" dirty="0"/>
              <a:t>: Expression orale en continu (EOC) etc.</a:t>
            </a:r>
          </a:p>
          <a:p>
            <a:r>
              <a:rPr lang="fr-FR" b="1" dirty="0"/>
              <a:t>Niveau du CECRL </a:t>
            </a:r>
            <a:r>
              <a:rPr lang="fr-FR" dirty="0"/>
              <a:t>: …</a:t>
            </a:r>
          </a:p>
          <a:p>
            <a:r>
              <a:rPr lang="fr-FR" b="1" dirty="0"/>
              <a:t>Programme / socle et référentiel </a:t>
            </a:r>
            <a:r>
              <a:rPr lang="fr-FR" dirty="0"/>
              <a:t>: …</a:t>
            </a:r>
          </a:p>
          <a:p>
            <a:r>
              <a:rPr lang="fr-FR" b="1" dirty="0"/>
              <a:t>Durée de l’activité </a:t>
            </a:r>
            <a:r>
              <a:rPr lang="fr-FR" dirty="0"/>
              <a:t>: …</a:t>
            </a:r>
          </a:p>
          <a:p>
            <a:r>
              <a:rPr lang="fr-FR" b="1" dirty="0"/>
              <a:t>Outils linguistiques </a:t>
            </a:r>
            <a:r>
              <a:rPr lang="fr-FR" dirty="0"/>
              <a:t>: …</a:t>
            </a:r>
          </a:p>
          <a:p>
            <a:r>
              <a:rPr lang="fr-FR" b="1" dirty="0"/>
              <a:t>Supports</a:t>
            </a:r>
            <a:r>
              <a:rPr lang="fr-FR" dirty="0"/>
              <a:t> : …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Évaluations critères et barème </a:t>
            </a:r>
            <a:r>
              <a:rPr lang="fr-FR" dirty="0"/>
              <a:t>: 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006491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6A2249-CF94-AEC3-2FFE-5DD12D82495A}"/>
              </a:ext>
            </a:extLst>
          </p:cNvPr>
          <p:cNvSpPr/>
          <p:nvPr/>
        </p:nvSpPr>
        <p:spPr>
          <a:xfrm>
            <a:off x="657549" y="154153"/>
            <a:ext cx="10518451" cy="4616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II.2-Quelques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exemples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d’activités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et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tâches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finales au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collège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avec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ou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sans </a:t>
            </a:r>
            <a:r>
              <a:rPr lang="en-US" sz="2400" b="1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l’ALVE</a:t>
            </a:r>
            <a:r>
              <a:rPr lang="en-US" sz="24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123" name="Picture 3" descr="C:\Users\portu\Downloads\Connaître un fait culturel (1).png"/>
          <p:cNvPicPr>
            <a:picLocks noChangeAspect="1" noChangeArrowheads="1"/>
          </p:cNvPicPr>
          <p:nvPr/>
        </p:nvPicPr>
        <p:blipFill rotWithShape="1">
          <a:blip r:embed="rId2" cstate="print"/>
          <a:srcRect l="3196" t="8014" r="1556"/>
          <a:stretch/>
        </p:blipFill>
        <p:spPr bwMode="auto">
          <a:xfrm>
            <a:off x="200349" y="787400"/>
            <a:ext cx="11763051" cy="6015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8164279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bra-cabeças branco com uma peça vermelha">
            <a:extLst>
              <a:ext uri="{FF2B5EF4-FFF2-40B4-BE49-F238E27FC236}">
                <a16:creationId xmlns:a16="http://schemas.microsoft.com/office/drawing/2014/main" id="{53861D1B-1407-EF2A-F3CA-972D767238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</a:blip>
          <a:srcRect l="11146" r="9542"/>
          <a:stretch/>
        </p:blipFill>
        <p:spPr>
          <a:xfrm>
            <a:off x="62173" y="10"/>
            <a:ext cx="9669642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A30F712-AFC3-A923-033A-06AD458BE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478" y="1194667"/>
            <a:ext cx="8477623" cy="914400"/>
          </a:xfrm>
        </p:spPr>
        <p:txBody>
          <a:bodyPr>
            <a:normAutofit fontScale="90000"/>
          </a:bodyPr>
          <a:lstStyle/>
          <a:p>
            <a:r>
              <a:rPr lang="pt-BR" sz="27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Séquence 2 Utiliser les nouvelles technologies pour </a:t>
            </a:r>
            <a:br>
              <a:rPr lang="pt-BR" sz="27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sz="27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mieux communiquer</a:t>
            </a:r>
            <a:br>
              <a:rPr lang="fr-FR" sz="3200" b="1" i="0" dirty="0">
                <a:solidFill>
                  <a:srgbClr val="FF0000"/>
                </a:solidFill>
                <a:effectLst/>
              </a:rPr>
            </a:br>
            <a:r>
              <a:rPr lang="fr-FR" sz="3200" dirty="0">
                <a:solidFill>
                  <a:srgbClr val="FF0000"/>
                </a:solidFill>
                <a:latin typeface="+mj-lt"/>
              </a:rPr>
              <a:t>Axe 4-Représentation de soi et rapport à autrui</a:t>
            </a:r>
            <a:br>
              <a:rPr lang="fr-FR" sz="3200" dirty="0">
                <a:solidFill>
                  <a:srgbClr val="FF0000"/>
                </a:solidFill>
                <a:latin typeface="+mj-lt"/>
              </a:rPr>
            </a:br>
            <a:r>
              <a:rPr lang="pt-BR" sz="3200" b="0" i="1" dirty="0">
                <a:solidFill>
                  <a:srgbClr val="FF0000"/>
                </a:solidFill>
                <a:effectLst/>
                <a:latin typeface="+mj-lt"/>
              </a:rPr>
              <a:t>TF –</a:t>
            </a:r>
            <a:r>
              <a:rPr lang="fr-FR" sz="3200" b="0" i="1" dirty="0">
                <a:solidFill>
                  <a:srgbClr val="FF0000"/>
                </a:solidFill>
                <a:effectLst/>
                <a:latin typeface="+mj-lt"/>
              </a:rPr>
              <a:t> EE </a:t>
            </a:r>
            <a:r>
              <a:rPr lang="pt-BR" sz="3200" b="0" i="1" dirty="0">
                <a:solidFill>
                  <a:srgbClr val="FF0000"/>
                </a:solidFill>
                <a:effectLst/>
                <a:latin typeface="+mj-lt"/>
              </a:rPr>
              <a:t>:</a:t>
            </a:r>
            <a:r>
              <a:rPr lang="pt-BR" sz="3200" b="0" i="1" dirty="0">
                <a:effectLst/>
                <a:latin typeface="+mj-lt"/>
              </a:rPr>
              <a:t> </a:t>
            </a:r>
            <a:r>
              <a:rPr lang="pt-BR" sz="3200" b="1" i="1" dirty="0">
                <a:effectLst/>
                <a:latin typeface="+mj-lt"/>
              </a:rPr>
              <a:t>Usar as novas tecnologias para comunicar melhor</a:t>
            </a:r>
            <a:br>
              <a:rPr lang="pt-BR" sz="3200" b="1" i="1" dirty="0">
                <a:solidFill>
                  <a:srgbClr val="FFC000"/>
                </a:solidFill>
                <a:effectLst/>
                <a:latin typeface="+mj-lt"/>
              </a:rPr>
            </a:br>
            <a:br>
              <a:rPr lang="fr-FR" sz="3200" dirty="0">
                <a:solidFill>
                  <a:srgbClr val="FF0000"/>
                </a:solidFill>
                <a:latin typeface="+mj-lt"/>
              </a:rPr>
            </a:br>
            <a:endParaRPr lang="fr-FR" sz="3100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562E07-D3A1-6639-E69D-12219A5B7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1101" y="2509922"/>
            <a:ext cx="2244155" cy="30482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i="1" dirty="0">
                <a:latin typeface="Baguet Script" panose="020F0502020204030204" pitchFamily="2" charset="0"/>
              </a:rPr>
              <a:t>Liste et nature des supports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b="0" i="0" dirty="0">
                <a:effectLst/>
              </a:rPr>
              <a:t>Document iconographique : 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/>
              <a:t>Enregistrement : 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dirty="0"/>
              <a:t>Vidéo : …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r-FR" sz="1600" b="0" i="0" dirty="0">
                <a:effectLst/>
              </a:rPr>
              <a:t>Texte : …        </a:t>
            </a:r>
          </a:p>
          <a:p>
            <a:pPr marL="0" indent="0">
              <a:buNone/>
            </a:pPr>
            <a:endParaRPr lang="fr-FR" sz="1050" dirty="0">
              <a:solidFill>
                <a:srgbClr val="000000"/>
              </a:solidFill>
              <a:effectLst/>
              <a:latin typeface="YACkoGIT9qo 0"/>
            </a:endParaRPr>
          </a:p>
        </p:txBody>
      </p:sp>
      <p:pic>
        <p:nvPicPr>
          <p:cNvPr id="6" name="Graphique 5" descr="Classe contour">
            <a:extLst>
              <a:ext uri="{FF2B5EF4-FFF2-40B4-BE49-F238E27FC236}">
                <a16:creationId xmlns:a16="http://schemas.microsoft.com/office/drawing/2014/main" id="{B4A9157F-F5FC-A0D4-09C2-187E576AAB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335" y="91949"/>
            <a:ext cx="666143" cy="666143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D6D3104-649E-E35D-F657-BD8B8FF16014}"/>
              </a:ext>
            </a:extLst>
          </p:cNvPr>
          <p:cNvSpPr txBox="1"/>
          <p:nvPr/>
        </p:nvSpPr>
        <p:spPr>
          <a:xfrm>
            <a:off x="689715" y="2668356"/>
            <a:ext cx="901138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Tâche finale :</a:t>
            </a:r>
            <a:endParaRPr lang="fr-FR" sz="3200" b="1" dirty="0"/>
          </a:p>
          <a:p>
            <a:pPr marL="0" indent="0">
              <a:buNone/>
            </a:pPr>
            <a:r>
              <a:rPr lang="fr-FR" sz="1800" dirty="0">
                <a:solidFill>
                  <a:srgbClr val="000000"/>
                </a:solidFill>
                <a:latin typeface="YACkoGIT9qo 0"/>
              </a:rPr>
              <a:t>« </a:t>
            </a:r>
            <a:r>
              <a:rPr lang="fr-FR" i="1" dirty="0">
                <a:solidFill>
                  <a:srgbClr val="000000"/>
                </a:solidFill>
                <a:latin typeface="YACkoGIT9qo 0"/>
              </a:rPr>
              <a:t>Dia 23 de </a:t>
            </a:r>
            <a:r>
              <a:rPr lang="fr-FR" i="1" dirty="0" err="1">
                <a:solidFill>
                  <a:srgbClr val="000000"/>
                </a:solidFill>
                <a:latin typeface="YACkoGIT9qo 0"/>
              </a:rPr>
              <a:t>dezembro</a:t>
            </a:r>
            <a:r>
              <a:rPr lang="fr-FR" i="1" dirty="0">
                <a:solidFill>
                  <a:srgbClr val="000000"/>
                </a:solidFill>
                <a:latin typeface="YACkoGIT9qo 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YACkoGIT9qo 0"/>
              </a:rPr>
              <a:t>vai</a:t>
            </a:r>
            <a:r>
              <a:rPr lang="fr-FR" i="1" dirty="0">
                <a:solidFill>
                  <a:srgbClr val="000000"/>
                </a:solidFill>
                <a:latin typeface="YACkoGIT9qo 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YACkoGIT9qo 0"/>
              </a:rPr>
              <a:t>ser</a:t>
            </a:r>
            <a:r>
              <a:rPr lang="fr-FR" i="1" dirty="0">
                <a:solidFill>
                  <a:srgbClr val="000000"/>
                </a:solidFill>
                <a:latin typeface="YACkoGIT9qo 0"/>
              </a:rPr>
              <a:t> </a:t>
            </a:r>
            <a:r>
              <a:rPr lang="fr-FR" i="1" dirty="0" err="1">
                <a:solidFill>
                  <a:srgbClr val="000000"/>
                </a:solidFill>
                <a:latin typeface="YACkoGIT9qo 0"/>
              </a:rPr>
              <a:t>comemorado</a:t>
            </a:r>
            <a:r>
              <a:rPr lang="fr-FR" i="1" dirty="0">
                <a:solidFill>
                  <a:srgbClr val="000000"/>
                </a:solidFill>
                <a:latin typeface="YACkoGIT9qo 0"/>
              </a:rPr>
              <a:t> o dia do </a:t>
            </a:r>
            <a:r>
              <a:rPr lang="fr-FR" i="1" dirty="0" err="1">
                <a:solidFill>
                  <a:srgbClr val="000000"/>
                </a:solidFill>
                <a:latin typeface="YACkoGIT9qo 0"/>
              </a:rPr>
              <a:t>vizinho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.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Você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foi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escolhido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para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redigir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um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artigo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no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qual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vai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sugerir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idéias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de como as novas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tecnologias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podem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reaproximar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 as </a:t>
            </a:r>
            <a:r>
              <a:rPr lang="fr-FR" sz="1800" b="0" i="1" dirty="0" err="1">
                <a:solidFill>
                  <a:srgbClr val="000000"/>
                </a:solidFill>
                <a:effectLst/>
                <a:latin typeface="YACkoGIT9qo 0"/>
              </a:rPr>
              <a:t>pessoas</a:t>
            </a:r>
            <a:r>
              <a:rPr lang="fr-FR" sz="1800" b="0" i="1" dirty="0">
                <a:solidFill>
                  <a:srgbClr val="000000"/>
                </a:solidFill>
                <a:effectLst/>
                <a:latin typeface="YACkoGIT9qo 0"/>
              </a:rPr>
              <a:t>. 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YACkoGIT9qo 0"/>
              </a:rPr>
              <a:t>»</a:t>
            </a:r>
            <a:br>
              <a:rPr lang="fr-FR" sz="1800" b="0" i="0" dirty="0">
                <a:solidFill>
                  <a:srgbClr val="000000"/>
                </a:solidFill>
                <a:effectLst/>
                <a:latin typeface="YACkoGIT9qo 0"/>
              </a:rPr>
            </a:br>
            <a:endParaRPr lang="fr-FR" sz="1800" b="0" i="0" dirty="0">
              <a:solidFill>
                <a:srgbClr val="000000"/>
              </a:solidFill>
              <a:effectLst/>
              <a:latin typeface="YACkoGIT9qo 0"/>
            </a:endParaRPr>
          </a:p>
          <a:p>
            <a:r>
              <a:rPr lang="fr-FR" b="1" dirty="0">
                <a:solidFill>
                  <a:srgbClr val="000000"/>
                </a:solidFill>
                <a:latin typeface="YACkoGIT9qo 0"/>
              </a:rPr>
              <a:t>Niveaux: A2 </a:t>
            </a:r>
            <a:r>
              <a:rPr lang="fr-FR" dirty="0">
                <a:solidFill>
                  <a:srgbClr val="000000"/>
                </a:solidFill>
                <a:latin typeface="YACkoGIT9qo 0"/>
              </a:rPr>
              <a:t>et plus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YACkoGIT9qo 0"/>
              </a:rPr>
              <a:t>I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YACkoGIT9qo 0"/>
              </a:rPr>
              <a:t>ntroduisez votre article en annonçant le thème.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dirty="0">
                <a:solidFill>
                  <a:srgbClr val="000000"/>
                </a:solidFill>
                <a:latin typeface="YACkoGIT9qo 0"/>
              </a:rPr>
              <a:t>Citez </a:t>
            </a:r>
            <a:r>
              <a:rPr lang="fr-FR" dirty="0">
                <a:solidFill>
                  <a:srgbClr val="000000"/>
                </a:solidFill>
                <a:latin typeface="YACkoGIT9qo 0"/>
              </a:rPr>
              <a:t>quelques </a:t>
            </a:r>
            <a:r>
              <a:rPr lang="fr-FR" sz="1800" dirty="0">
                <a:solidFill>
                  <a:srgbClr val="000000"/>
                </a:solidFill>
                <a:latin typeface="YACkoGIT9qo 0"/>
              </a:rPr>
              <a:t>activités possibles grâce aux nouvelles technologies.</a:t>
            </a:r>
            <a:br>
              <a:rPr lang="fr-FR" sz="1800" dirty="0">
                <a:solidFill>
                  <a:srgbClr val="000000"/>
                </a:solidFill>
                <a:latin typeface="YACkoGIT9qo 0"/>
              </a:rPr>
            </a:br>
            <a:endParaRPr lang="fr-FR" sz="1800" dirty="0">
              <a:solidFill>
                <a:srgbClr val="000000"/>
              </a:solidFill>
              <a:effectLst/>
              <a:latin typeface="YACkoGIT9qo 0"/>
            </a:endParaRPr>
          </a:p>
          <a:p>
            <a:pPr marL="0" indent="0">
              <a:buNone/>
            </a:pPr>
            <a:r>
              <a:rPr lang="fr-FR" sz="1800" b="1" i="0" dirty="0">
                <a:solidFill>
                  <a:srgbClr val="000000"/>
                </a:solidFill>
                <a:effectLst/>
                <a:latin typeface="YACkoGIT9qo 0"/>
              </a:rPr>
              <a:t>Niveaux: B2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YACkoGIT9qo 0"/>
              </a:rPr>
              <a:t> et plus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rgbClr val="000000"/>
                </a:solidFill>
                <a:latin typeface="YACkoGIT9qo 0"/>
              </a:rPr>
              <a:t>Evoquez les avantages et les inconvénients de ces nouveaux moyens de communication dans le développement des relations interpersonnelles.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888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B7BDB5-BE0D-446B-AA57-16A1D859E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3048" y="1"/>
            <a:ext cx="5236971" cy="6858000"/>
            <a:chOff x="20829" y="1"/>
            <a:chExt cx="5236971" cy="685799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08FD00-E296-493C-89F7-EE7DB15D20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9" y="692703"/>
              <a:ext cx="5236971" cy="616529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9000E1-E55C-4724-B0E8-CC588826F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54" b="19117"/>
            <a:stretch/>
          </p:blipFill>
          <p:spPr>
            <a:xfrm rot="5400000">
              <a:off x="393956" y="-373126"/>
              <a:ext cx="4197222" cy="4943475"/>
            </a:xfrm>
            <a:prstGeom prst="rect">
              <a:avLst/>
            </a:prstGeom>
          </p:spPr>
        </p:pic>
      </p:grpSp>
      <p:sp>
        <p:nvSpPr>
          <p:cNvPr id="2" name="TextBox 2"/>
          <p:cNvSpPr txBox="1"/>
          <p:nvPr/>
        </p:nvSpPr>
        <p:spPr>
          <a:xfrm>
            <a:off x="838201" y="559813"/>
            <a:ext cx="3352799" cy="5577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US" sz="4400" spc="-73" dirty="0" err="1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Programme</a:t>
            </a:r>
            <a:r>
              <a:rPr lang="en-US" sz="4000" spc="-73" dirty="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E29E4-BED4-2F22-7F46-A5FC2D5290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81941" y="175272"/>
            <a:ext cx="2551302" cy="1792806"/>
          </a:xfrm>
          <a:prstGeom prst="rect">
            <a:avLst/>
          </a:prstGeom>
        </p:spPr>
      </p:pic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D5DB40D6-8881-6D2F-57AA-48E62F07AA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651303"/>
              </p:ext>
            </p:extLst>
          </p:nvPr>
        </p:nvGraphicFramePr>
        <p:xfrm>
          <a:off x="4038600" y="356908"/>
          <a:ext cx="8150352" cy="6165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F8F6A0-8CD0-D999-A43C-063E1F0C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563" y="401161"/>
            <a:ext cx="8404808" cy="6456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fr-FR" sz="7400" b="1" dirty="0">
                <a:latin typeface="Calibri" panose="020F0502020204030204" pitchFamily="34" charset="0"/>
                <a:cs typeface="Calibri" panose="020F0502020204030204" pitchFamily="34" charset="0"/>
              </a:rPr>
              <a:t>Contenu culturel, lexical et linguistique de chaque document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B7B31847-B0DF-84CC-408D-D1BF2FDA78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08597"/>
              </p:ext>
            </p:extLst>
          </p:nvPr>
        </p:nvGraphicFramePr>
        <p:xfrm>
          <a:off x="626363" y="1069847"/>
          <a:ext cx="11148869" cy="57446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063055">
                  <a:extLst>
                    <a:ext uri="{9D8B030D-6E8A-4147-A177-3AD203B41FA5}">
                      <a16:colId xmlns:a16="http://schemas.microsoft.com/office/drawing/2014/main" val="2564414568"/>
                    </a:ext>
                  </a:extLst>
                </a:gridCol>
                <a:gridCol w="2595879">
                  <a:extLst>
                    <a:ext uri="{9D8B030D-6E8A-4147-A177-3AD203B41FA5}">
                      <a16:colId xmlns:a16="http://schemas.microsoft.com/office/drawing/2014/main" val="3867702767"/>
                    </a:ext>
                  </a:extLst>
                </a:gridCol>
                <a:gridCol w="1742172">
                  <a:extLst>
                    <a:ext uri="{9D8B030D-6E8A-4147-A177-3AD203B41FA5}">
                      <a16:colId xmlns:a16="http://schemas.microsoft.com/office/drawing/2014/main" val="2727802004"/>
                    </a:ext>
                  </a:extLst>
                </a:gridCol>
                <a:gridCol w="3747763">
                  <a:extLst>
                    <a:ext uri="{9D8B030D-6E8A-4147-A177-3AD203B41FA5}">
                      <a16:colId xmlns:a16="http://schemas.microsoft.com/office/drawing/2014/main" val="3414015098"/>
                    </a:ext>
                  </a:extLst>
                </a:gridCol>
              </a:tblGrid>
              <a:tr h="132501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i="0" dirty="0">
                          <a:effectLst/>
                        </a:rPr>
                        <a:t>Document iconographique :</a:t>
                      </a:r>
                    </a:p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600" b="1" dirty="0"/>
                        <a:t>Enregistrement :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dirty="0"/>
                        <a:t>Vidéo :</a:t>
                      </a: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i="0" dirty="0">
                          <a:effectLst/>
                        </a:rPr>
                        <a:t>Textes :</a:t>
                      </a:r>
                      <a:endParaRPr lang="fr-FR" sz="1200" b="1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21227"/>
                  </a:ext>
                </a:extLst>
              </a:tr>
              <a:tr h="388905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fr-FR" sz="2000" dirty="0"/>
                        <a:t>Outils linguistiques</a:t>
                      </a:r>
                      <a:r>
                        <a:rPr lang="fr-FR" sz="1600" dirty="0"/>
                        <a:t>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fr-FR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dirty="0"/>
                        <a:t>Emploi de …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dirty="0"/>
                        <a:t>Lexique lié à (champs lexical)…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fr-FR" sz="16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fr-FR" sz="2000" dirty="0"/>
                        <a:t>Autre lexique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400" b="1" dirty="0"/>
                        <a:t>Nom commun:</a:t>
                      </a:r>
                      <a:r>
                        <a:rPr lang="fr-FR" sz="1400" dirty="0"/>
                        <a:t>…</a:t>
                      </a:r>
                      <a:endParaRPr lang="fr-FR" sz="1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fr-FR" sz="1400" b="1" dirty="0"/>
                        <a:t>Adjectifs </a:t>
                      </a:r>
                      <a:r>
                        <a:rPr lang="fr-FR" sz="1400" dirty="0"/>
                        <a:t>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Verbes </a:t>
                      </a:r>
                      <a:r>
                        <a:rPr lang="fr-FR" sz="1400" dirty="0"/>
                        <a:t>: 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Conjugaison</a:t>
                      </a:r>
                      <a:r>
                        <a:rPr lang="fr-FR" sz="1400" dirty="0"/>
                        <a:t> :…</a:t>
                      </a:r>
                      <a:endParaRPr lang="fr-FR" sz="11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Ø"/>
                      </a:pPr>
                      <a:r>
                        <a:rPr lang="fr-FR" sz="1800" dirty="0"/>
                        <a:t>Compétence langagière : </a:t>
                      </a: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Description et présentation du document avec émission d’hypothèses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Verbatim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Voir …</a:t>
                      </a: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Comprendre …</a:t>
                      </a: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Parler de …</a:t>
                      </a:r>
                    </a:p>
                    <a:p>
                      <a:endParaRPr lang="fr-FR" sz="1400" dirty="0">
                        <a:solidFill>
                          <a:srgbClr val="FF3399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Verbatim </a:t>
                      </a:r>
                    </a:p>
                    <a:p>
                      <a:endParaRPr lang="fr-FR" sz="1400" dirty="0"/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Parler au …</a:t>
                      </a: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Décrire …</a:t>
                      </a:r>
                    </a:p>
                    <a:p>
                      <a:r>
                        <a:rPr lang="fr-FR" sz="1600" b="1" dirty="0">
                          <a:solidFill>
                            <a:srgbClr val="FF3399"/>
                          </a:solidFill>
                        </a:rPr>
                        <a:t>S’exprimer sur le rôle …</a:t>
                      </a:r>
                    </a:p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i="0" kern="1200" dirty="0">
                          <a:solidFill>
                            <a:srgbClr val="FF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Lexique du texte: les conecteurs logiques etc</a:t>
                      </a:r>
                      <a:endParaRPr lang="fr-FR" sz="16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46399"/>
                  </a:ext>
                </a:extLst>
              </a:tr>
            </a:tbl>
          </a:graphicData>
        </a:graphic>
      </p:graphicFrame>
      <p:pic>
        <p:nvPicPr>
          <p:cNvPr id="15" name="Graphique 14" descr="Clé contour">
            <a:extLst>
              <a:ext uri="{FF2B5EF4-FFF2-40B4-BE49-F238E27FC236}">
                <a16:creationId xmlns:a16="http://schemas.microsoft.com/office/drawing/2014/main" id="{3EE11B19-834C-CF85-EF57-6DC824498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363" y="230698"/>
            <a:ext cx="792862" cy="76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0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2999" y="940900"/>
            <a:ext cx="11366001" cy="5659191"/>
          </a:xfrm>
        </p:spPr>
        <p:txBody>
          <a:bodyPr anchor="t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fr-FR" sz="1800" b="1" dirty="0">
              <a:latin typeface="+mj-lt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D’améliorer votre </a:t>
            </a:r>
            <a:r>
              <a:rPr lang="fr-FR" sz="2400" u="sng" dirty="0"/>
              <a:t>maîtrise du français</a:t>
            </a:r>
            <a:r>
              <a:rPr lang="fr-FR" sz="2400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fr-F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De découvrir et d’évoluer dans </a:t>
            </a:r>
            <a:r>
              <a:rPr lang="fr-FR" sz="2400" u="sng" dirty="0"/>
              <a:t>un autre système scolaire</a:t>
            </a:r>
            <a:r>
              <a:rPr lang="fr-FR" sz="2400" dirty="0"/>
              <a:t> en tant qu’accompagnateur (assistant) d’un professeur de LV.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D’avoir </a:t>
            </a:r>
            <a:r>
              <a:rPr lang="fr-FR" sz="2400" u="sng" dirty="0"/>
              <a:t>une expérience professionnelle </a:t>
            </a:r>
            <a:r>
              <a:rPr lang="fr-FR" sz="2400" dirty="0"/>
              <a:t>nouvelle qui enrichira votre CV.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</a:t>
            </a:r>
            <a:r>
              <a:rPr lang="fr-FR" sz="2400" u="sng" dirty="0"/>
              <a:t>’échanger</a:t>
            </a:r>
            <a:r>
              <a:rPr lang="fr-FR" sz="2400" dirty="0"/>
              <a:t> sur votre expérience, votre ou vos cultures, et en </a:t>
            </a:r>
            <a:r>
              <a:rPr lang="fr-FR" sz="2400" u="sng" dirty="0"/>
              <a:t>apprendre </a:t>
            </a:r>
            <a:r>
              <a:rPr lang="fr-FR" sz="2400" dirty="0"/>
              <a:t>tout autant du pays dans lequel vous vivrez.</a:t>
            </a:r>
          </a:p>
          <a:p>
            <a:pPr marL="0" indent="0">
              <a:lnSpc>
                <a:spcPct val="90000"/>
              </a:lnSpc>
              <a:buNone/>
            </a:pPr>
            <a:endParaRPr lang="fr-FR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fr-FR" sz="2400" dirty="0"/>
              <a:t>D’acquérir de </a:t>
            </a:r>
            <a:r>
              <a:rPr lang="fr-FR" sz="2400" u="sng" dirty="0"/>
              <a:t>nouvelles compétences </a:t>
            </a:r>
            <a:r>
              <a:rPr lang="fr-FR" sz="2400" dirty="0"/>
              <a:t>lors de la </a:t>
            </a:r>
            <a:r>
              <a:rPr lang="fr-FR" sz="2400" u="sng" dirty="0"/>
              <a:t>création de supports </a:t>
            </a:r>
            <a:r>
              <a:rPr lang="fr-FR" sz="2400" dirty="0"/>
              <a:t>pour les élèves (compétences informatiques, pédagogiques etc. </a:t>
            </a:r>
          </a:p>
        </p:txBody>
      </p:sp>
      <p:pic>
        <p:nvPicPr>
          <p:cNvPr id="5" name="Picture 2" descr="Le fromager de Saül sera-t-il élu arbre de l'année ? - Abonnement">
            <a:extLst>
              <a:ext uri="{FF2B5EF4-FFF2-40B4-BE49-F238E27FC236}">
                <a16:creationId xmlns:a16="http://schemas.microsoft.com/office/drawing/2014/main" id="{8AC5334D-28B0-B0CC-7D65-52C4BE94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8354" y="1782780"/>
            <a:ext cx="4209625" cy="295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A741E01-3FAB-D165-10C2-5A7801DC7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242" y="165231"/>
            <a:ext cx="10895106" cy="1325563"/>
          </a:xfrm>
        </p:spPr>
        <p:txBody>
          <a:bodyPr>
            <a:norm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 résumé, votre année d’assistanat doit vous permettre </a:t>
            </a:r>
            <a:r>
              <a:rPr lang="fr-FR" sz="2000" dirty="0">
                <a:latin typeface="+mn-lt"/>
              </a:rPr>
              <a:t>: </a:t>
            </a:r>
            <a:br>
              <a:rPr lang="fr-FR" sz="2000" dirty="0">
                <a:latin typeface="+mn-lt"/>
              </a:rPr>
            </a:b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42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11200" y="518990"/>
            <a:ext cx="6146800" cy="5913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33"/>
              </a:lnSpc>
              <a:spcBef>
                <a:spcPct val="0"/>
              </a:spcBef>
            </a:pPr>
            <a:r>
              <a:rPr lang="en-US" sz="2800" b="1" spc="-146" dirty="0">
                <a:latin typeface="Calibri" panose="020F0502020204030204" pitchFamily="34" charset="0"/>
                <a:cs typeface="Calibri" panose="020F0502020204030204" pitchFamily="34" charset="0"/>
              </a:rPr>
              <a:t>III- </a:t>
            </a:r>
            <a:r>
              <a:rPr lang="en-US" sz="2800" b="1" spc="-146" dirty="0" err="1">
                <a:latin typeface="Calibri" panose="020F0502020204030204" pitchFamily="34" charset="0"/>
                <a:cs typeface="Calibri" panose="020F0502020204030204" pitchFamily="34" charset="0"/>
              </a:rPr>
              <a:t>Outils</a:t>
            </a:r>
            <a:r>
              <a:rPr lang="en-US" sz="2800" b="1" spc="-146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spc="-146" dirty="0" err="1">
                <a:latin typeface="Calibri" panose="020F0502020204030204" pitchFamily="34" charset="0"/>
                <a:cs typeface="Calibri" panose="020F0502020204030204" pitchFamily="34" charset="0"/>
              </a:rPr>
              <a:t>matériels</a:t>
            </a:r>
            <a:r>
              <a:rPr lang="en-US" sz="2800" b="1" spc="-146" dirty="0">
                <a:latin typeface="Calibri" panose="020F0502020204030204" pitchFamily="34" charset="0"/>
                <a:cs typeface="Calibri" panose="020F0502020204030204" pitchFamily="34" charset="0"/>
              </a:rPr>
              <a:t> et sites </a:t>
            </a:r>
            <a:r>
              <a:rPr lang="en-US" sz="2800" b="1" spc="-146" dirty="0" err="1">
                <a:latin typeface="Calibri" panose="020F0502020204030204" pitchFamily="34" charset="0"/>
                <a:cs typeface="Calibri" panose="020F0502020204030204" pitchFamily="34" charset="0"/>
              </a:rPr>
              <a:t>pédagogiques</a:t>
            </a:r>
            <a:r>
              <a:rPr lang="en-US" sz="2800" b="1" spc="-14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11200" y="1346199"/>
            <a:ext cx="6513848" cy="4275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Vijaya" panose="02020604020202020204" pitchFamily="18" charset="0"/>
                <a:cs typeface="Vijaya" panose="02020604020202020204" pitchFamily="18" charset="0"/>
              </a:rPr>
              <a:t>Pour réaliser ses cours, l’enseignant peut avoir recours à : </a:t>
            </a:r>
          </a:p>
          <a:p>
            <a:endParaRPr lang="fr-FR" sz="2400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Un vidéoprojecteur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Des haut-parleurs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Une salle informatique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Des lecteurs de MP3 / MP4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Smartphone des élèves (pour l’écoute d’audios au lycée)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Caméra (demande d’autorisation du droit à l’image au préalable) </a:t>
            </a:r>
          </a:p>
          <a:p>
            <a:pPr marL="381019" indent="-381019">
              <a:buFont typeface="Wingdings" panose="05000000000000000000" pitchFamily="2" charset="2"/>
              <a:buChar char="Ø"/>
            </a:pP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Des applications  telles que : </a:t>
            </a:r>
          </a:p>
          <a:p>
            <a:r>
              <a:rPr lang="fr-FR" sz="2400" dirty="0" err="1">
                <a:latin typeface="Vijaya" panose="02020604020202020204" pitchFamily="18" charset="0"/>
                <a:cs typeface="Vijaya" panose="02020604020202020204" pitchFamily="18" charset="0"/>
                <a:hlinkClick r:id="rId2"/>
              </a:rPr>
              <a:t>Padlet</a:t>
            </a: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, </a:t>
            </a:r>
            <a:r>
              <a:rPr lang="fr-FR" sz="2400" dirty="0" err="1">
                <a:latin typeface="Vijaya" panose="02020604020202020204" pitchFamily="18" charset="0"/>
                <a:cs typeface="Vijaya" panose="02020604020202020204" pitchFamily="18" charset="0"/>
                <a:hlinkClick r:id="rId3"/>
              </a:rPr>
              <a:t>Genially</a:t>
            </a: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, </a:t>
            </a:r>
            <a:r>
              <a:rPr lang="fr-FR" sz="2400" dirty="0" err="1">
                <a:latin typeface="Vijaya" panose="02020604020202020204" pitchFamily="18" charset="0"/>
                <a:cs typeface="Vijaya" panose="02020604020202020204" pitchFamily="18" charset="0"/>
                <a:hlinkClick r:id="rId4"/>
              </a:rPr>
              <a:t>Quizinière</a:t>
            </a: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, </a:t>
            </a: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  <a:hlinkClick r:id="rId5"/>
              </a:rPr>
              <a:t>LearningApps</a:t>
            </a:r>
            <a:r>
              <a:rPr lang="fr-FR" sz="2400" dirty="0">
                <a:latin typeface="Vijaya" panose="02020604020202020204" pitchFamily="18" charset="0"/>
                <a:cs typeface="Vijaya" panose="02020604020202020204" pitchFamily="18" charset="0"/>
              </a:rPr>
              <a:t> etc.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364569" y="1346199"/>
            <a:ext cx="3352800" cy="20617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133" b="1" dirty="0">
                <a:latin typeface="Vijaya" panose="02020604020202020204" pitchFamily="18" charset="0"/>
                <a:cs typeface="Vijaya" panose="02020604020202020204" pitchFamily="18" charset="0"/>
              </a:rPr>
              <a:t>Pour concevoir ses séquences,</a:t>
            </a:r>
            <a:br>
              <a:rPr lang="fr-FR" sz="2133" b="1" dirty="0">
                <a:latin typeface="Vijaya" panose="02020604020202020204" pitchFamily="18" charset="0"/>
                <a:cs typeface="Vijaya" panose="02020604020202020204" pitchFamily="18" charset="0"/>
              </a:rPr>
            </a:br>
            <a:r>
              <a:rPr lang="fr-FR" sz="2133" b="1" dirty="0">
                <a:latin typeface="Vijaya" panose="02020604020202020204" pitchFamily="18" charset="0"/>
                <a:cs typeface="Vijaya" panose="02020604020202020204" pitchFamily="18" charset="0"/>
              </a:rPr>
              <a:t>il peut trouver ses ressources : </a:t>
            </a:r>
            <a:endParaRPr lang="fr-FR" sz="2133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</a:rPr>
              <a:t>En recherchant sur internet,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</a:rPr>
              <a:t>Au CDI (livres, BD, films etc.) </a:t>
            </a: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</a:rPr>
              <a:t>Dans les manuels de PLE (francophones ou lusophones)…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64569" y="3888347"/>
            <a:ext cx="3352800" cy="17334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133" b="1" dirty="0">
                <a:latin typeface="Vijaya" panose="02020604020202020204" pitchFamily="18" charset="0"/>
                <a:cs typeface="Vijaya" panose="02020604020202020204" pitchFamily="18" charset="0"/>
              </a:rPr>
              <a:t>Des sites utiles : </a:t>
            </a:r>
            <a:endParaRPr lang="fr-FR" sz="2133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 err="1">
                <a:latin typeface="Vijaya" panose="02020604020202020204" pitchFamily="18" charset="0"/>
                <a:cs typeface="Vijaya" panose="02020604020202020204" pitchFamily="18" charset="0"/>
                <a:hlinkClick r:id="rId6"/>
              </a:rPr>
              <a:t>Eduscol</a:t>
            </a: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  <a:hlinkClick r:id="rId6"/>
              </a:rPr>
              <a:t> </a:t>
            </a:r>
            <a:endParaRPr lang="fr-FR" sz="2133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  <a:hlinkClick r:id="rId7"/>
              </a:rPr>
              <a:t>PPPLE.org </a:t>
            </a:r>
            <a:endParaRPr lang="fr-FR" sz="2133" dirty="0"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304815" indent="-304815">
              <a:buFont typeface="Wingdings" panose="05000000000000000000" pitchFamily="2" charset="2"/>
              <a:buChar char="Ø"/>
            </a:pPr>
            <a:r>
              <a:rPr lang="fr-FR" sz="2133" dirty="0">
                <a:latin typeface="Vijaya" panose="02020604020202020204" pitchFamily="18" charset="0"/>
                <a:cs typeface="Vijaya" panose="02020604020202020204" pitchFamily="18" charset="0"/>
              </a:rPr>
              <a:t>Sites communiqués dans les programmes (voir diapo 10 )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1CBF57-BDFB-B5E9-4970-642BC666C831}"/>
              </a:ext>
            </a:extLst>
          </p:cNvPr>
          <p:cNvSpPr txBox="1"/>
          <p:nvPr/>
        </p:nvSpPr>
        <p:spPr>
          <a:xfrm>
            <a:off x="711200" y="5861785"/>
            <a:ext cx="10006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Rappel </a:t>
            </a:r>
            <a:r>
              <a:rPr lang="fr-FR" dirty="0"/>
              <a:t>: La collaboration entre l’enseignant et son assistant est aussi l’occasion de découvertes et de mutualisation de nouveaux sites, applications et supports.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34623" y="162417"/>
            <a:ext cx="40132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IV- Quelques conseils </a:t>
            </a:r>
          </a:p>
        </p:txBody>
      </p:sp>
      <p:sp>
        <p:nvSpPr>
          <p:cNvPr id="3" name="Bulle narrative : ronde 2">
            <a:extLst>
              <a:ext uri="{FF2B5EF4-FFF2-40B4-BE49-F238E27FC236}">
                <a16:creationId xmlns:a16="http://schemas.microsoft.com/office/drawing/2014/main" id="{305EC467-1CB3-EB00-605A-E2317CC3FA85}"/>
              </a:ext>
            </a:extLst>
          </p:cNvPr>
          <p:cNvSpPr/>
          <p:nvPr/>
        </p:nvSpPr>
        <p:spPr>
          <a:xfrm>
            <a:off x="1088136" y="834150"/>
            <a:ext cx="2313432" cy="1479282"/>
          </a:xfrm>
          <a:prstGeom prst="wedgeEllipseCallout">
            <a:avLst>
              <a:gd name="adj1" fmla="val 61371"/>
              <a:gd name="adj2" fmla="val 91248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Eviter le copinage avec les élèves. </a:t>
            </a:r>
          </a:p>
        </p:txBody>
      </p:sp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0F4C9495-5BE5-D2B4-63EB-0721831AAFC9}"/>
              </a:ext>
            </a:extLst>
          </p:cNvPr>
          <p:cNvSpPr/>
          <p:nvPr/>
        </p:nvSpPr>
        <p:spPr>
          <a:xfrm>
            <a:off x="8522208" y="2685337"/>
            <a:ext cx="3084576" cy="1752817"/>
          </a:xfrm>
          <a:prstGeom prst="wedgeEllipseCallout">
            <a:avLst>
              <a:gd name="adj1" fmla="val -76330"/>
              <a:gd name="adj2" fmla="val 34141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Parler uniquement votre langue maternelle avec les élèves.</a:t>
            </a:r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0E124A4A-8374-3EA0-C10C-9A09DFB51544}"/>
              </a:ext>
            </a:extLst>
          </p:cNvPr>
          <p:cNvSpPr/>
          <p:nvPr/>
        </p:nvSpPr>
        <p:spPr>
          <a:xfrm>
            <a:off x="452387" y="2530966"/>
            <a:ext cx="2002536" cy="1161288"/>
          </a:xfrm>
          <a:prstGeom prst="wedgeEllipseCallout">
            <a:avLst>
              <a:gd name="adj1" fmla="val 89213"/>
              <a:gd name="adj2" fmla="val 49902"/>
            </a:avLst>
          </a:prstGeom>
          <a:solidFill>
            <a:srgbClr val="FF00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ponctuel.</a:t>
            </a:r>
          </a:p>
        </p:txBody>
      </p:sp>
      <p:sp>
        <p:nvSpPr>
          <p:cNvPr id="6" name="Bulle narrative : ronde 5">
            <a:extLst>
              <a:ext uri="{FF2B5EF4-FFF2-40B4-BE49-F238E27FC236}">
                <a16:creationId xmlns:a16="http://schemas.microsoft.com/office/drawing/2014/main" id="{22D00C2A-E83A-094B-4B5B-05A5B692F52B}"/>
              </a:ext>
            </a:extLst>
          </p:cNvPr>
          <p:cNvSpPr/>
          <p:nvPr/>
        </p:nvSpPr>
        <p:spPr>
          <a:xfrm>
            <a:off x="452387" y="4438155"/>
            <a:ext cx="2740435" cy="1930500"/>
          </a:xfrm>
          <a:prstGeom prst="wedgeEllipseCallout">
            <a:avLst>
              <a:gd name="adj1" fmla="val 100394"/>
              <a:gd name="adj2" fmla="val -133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cas d’empêchement prévenir l’établissement et l’enseignant.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7EA3572C-8060-26E3-2C2C-511CBAD767D9}"/>
              </a:ext>
            </a:extLst>
          </p:cNvPr>
          <p:cNvSpPr/>
          <p:nvPr/>
        </p:nvSpPr>
        <p:spPr>
          <a:xfrm>
            <a:off x="6622181" y="104993"/>
            <a:ext cx="2515702" cy="1290670"/>
          </a:xfrm>
          <a:prstGeom prst="wedgeEllipseCallout">
            <a:avLst>
              <a:gd name="adj1" fmla="val -28720"/>
              <a:gd name="adj2" fmla="val 86119"/>
            </a:avLst>
          </a:prstGeom>
          <a:solidFill>
            <a:srgbClr val="E27B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 communicatif.</a:t>
            </a:r>
          </a:p>
        </p:txBody>
      </p:sp>
      <p:sp>
        <p:nvSpPr>
          <p:cNvPr id="8" name="Bulle narrative : ronde 7">
            <a:extLst>
              <a:ext uri="{FF2B5EF4-FFF2-40B4-BE49-F238E27FC236}">
                <a16:creationId xmlns:a16="http://schemas.microsoft.com/office/drawing/2014/main" id="{F193795B-3362-22AD-46CC-A2A0BC161026}"/>
              </a:ext>
            </a:extLst>
          </p:cNvPr>
          <p:cNvSpPr/>
          <p:nvPr/>
        </p:nvSpPr>
        <p:spPr>
          <a:xfrm>
            <a:off x="3877055" y="1728216"/>
            <a:ext cx="3725417" cy="1833529"/>
          </a:xfrm>
          <a:prstGeom prst="wedgeEllipseCallout">
            <a:avLst>
              <a:gd name="adj1" fmla="val 2209"/>
              <a:gd name="adj2" fmla="val 6669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S’aider du guide de l’assistant de langue et mobiliser vos ressources dans la préparation des activités pour les élèves.</a:t>
            </a:r>
          </a:p>
        </p:txBody>
      </p:sp>
      <p:sp>
        <p:nvSpPr>
          <p:cNvPr id="9" name="Bulle narrative : ronde 8">
            <a:extLst>
              <a:ext uri="{FF2B5EF4-FFF2-40B4-BE49-F238E27FC236}">
                <a16:creationId xmlns:a16="http://schemas.microsoft.com/office/drawing/2014/main" id="{30AEA174-2B4E-E1E0-D4E3-6C37F605B795}"/>
              </a:ext>
            </a:extLst>
          </p:cNvPr>
          <p:cNvSpPr/>
          <p:nvPr/>
        </p:nvSpPr>
        <p:spPr>
          <a:xfrm>
            <a:off x="9255252" y="566928"/>
            <a:ext cx="2313432" cy="1161288"/>
          </a:xfrm>
          <a:prstGeom prst="wedgeEllipseCallout">
            <a:avLst>
              <a:gd name="adj1" fmla="val -64415"/>
              <a:gd name="adj2" fmla="val 78455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Soigner votre présentation.</a:t>
            </a:r>
          </a:p>
        </p:txBody>
      </p:sp>
      <p:sp>
        <p:nvSpPr>
          <p:cNvPr id="10" name="Bulle narrative : ronde 9">
            <a:extLst>
              <a:ext uri="{FF2B5EF4-FFF2-40B4-BE49-F238E27FC236}">
                <a16:creationId xmlns:a16="http://schemas.microsoft.com/office/drawing/2014/main" id="{EBE56BCA-2587-4684-F7EE-C9DB3833E996}"/>
              </a:ext>
            </a:extLst>
          </p:cNvPr>
          <p:cNvSpPr/>
          <p:nvPr/>
        </p:nvSpPr>
        <p:spPr>
          <a:xfrm>
            <a:off x="7906552" y="5207367"/>
            <a:ext cx="2093174" cy="1161288"/>
          </a:xfrm>
          <a:prstGeom prst="wedgeEllipseCallout">
            <a:avLst>
              <a:gd name="adj1" fmla="val -71347"/>
              <a:gd name="adj2" fmla="val -57103"/>
            </a:avLst>
          </a:prstGeom>
          <a:solidFill>
            <a:srgbClr val="A111D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Fréquenter la salle des professeurs.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B918718-F03F-4F4D-730E-CC6F67120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855" y="4038142"/>
            <a:ext cx="1779929" cy="2330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425289-3FD8-459F-A045-B19A5BC9C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52A7F89-42BB-42D2-BCE2-DCFA4CB9E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B3AB727-5C67-4116-843F-E1616B915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F38BF7-056B-38E1-F81C-9492CFFE1D6A}"/>
              </a:ext>
            </a:extLst>
          </p:cNvPr>
          <p:cNvSpPr txBox="1">
            <a:spLocks/>
          </p:cNvSpPr>
          <p:nvPr/>
        </p:nvSpPr>
        <p:spPr>
          <a:xfrm>
            <a:off x="1066800" y="1066800"/>
            <a:ext cx="5334000" cy="25534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V- Vos questions</a:t>
            </a:r>
          </a:p>
        </p:txBody>
      </p:sp>
      <p:pic>
        <p:nvPicPr>
          <p:cNvPr id="3" name="Picture 2" descr="Le fromager de Saül sera-t-il élu arbre de l'année ? - Abonnement">
            <a:extLst>
              <a:ext uri="{FF2B5EF4-FFF2-40B4-BE49-F238E27FC236}">
                <a16:creationId xmlns:a16="http://schemas.microsoft.com/office/drawing/2014/main" id="{C10AD075-311F-0D3C-F23C-DB7B767B03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46" r="16432" b="-1"/>
          <a:stretch/>
        </p:blipFill>
        <p:spPr bwMode="auto">
          <a:xfrm>
            <a:off x="6742953" y="739599"/>
            <a:ext cx="4735590" cy="539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ésultat de recherche d'images pour &quot;questions&quot;">
            <a:extLst>
              <a:ext uri="{FF2B5EF4-FFF2-40B4-BE49-F238E27FC236}">
                <a16:creationId xmlns:a16="http://schemas.microsoft.com/office/drawing/2014/main" id="{83D4FAE8-BBA6-F6C0-6256-C9F50E41B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93" y="3726673"/>
            <a:ext cx="3931214" cy="19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9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028756-0FA5-471F-B25F-B44FA1553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9C2C53-C77D-4569-8377-F6307A105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3048" y="0"/>
            <a:ext cx="7724071" cy="6858000"/>
            <a:chOff x="4464881" y="0"/>
            <a:chExt cx="7724071" cy="6858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1D0B37-4004-4E3A-97FE-EF3C057AA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0457E7-51E7-4FFE-B085-40494AC3E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7CD5B6C-CBE4-344A-01E9-C023C3A5DBEF}"/>
              </a:ext>
            </a:extLst>
          </p:cNvPr>
          <p:cNvSpPr txBox="1">
            <a:spLocks/>
          </p:cNvSpPr>
          <p:nvPr/>
        </p:nvSpPr>
        <p:spPr>
          <a:xfrm>
            <a:off x="5474422" y="1734238"/>
            <a:ext cx="6095926" cy="31554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400"/>
              </a:spcAft>
            </a:pPr>
            <a:r>
              <a:rPr lang="en-US" sz="4800" spc="-146" dirty="0">
                <a:latin typeface="Calibri" panose="020F0502020204030204" pitchFamily="34" charset="0"/>
                <a:cs typeface="Calibri" panose="020F0502020204030204" pitchFamily="34" charset="0"/>
              </a:rPr>
              <a:t>Merci de </a:t>
            </a:r>
            <a:r>
              <a:rPr lang="en-US" sz="4800" spc="-146" dirty="0" err="1">
                <a:latin typeface="Calibri" panose="020F0502020204030204" pitchFamily="34" charset="0"/>
                <a:cs typeface="Calibri" panose="020F0502020204030204" pitchFamily="34" charset="0"/>
              </a:rPr>
              <a:t>votre</a:t>
            </a:r>
            <a:r>
              <a:rPr lang="en-US" sz="4800" spc="-146" dirty="0">
                <a:latin typeface="Calibri" panose="020F0502020204030204" pitchFamily="34" charset="0"/>
                <a:cs typeface="Calibri" panose="020F0502020204030204" pitchFamily="34" charset="0"/>
              </a:rPr>
              <a:t> attention !</a:t>
            </a:r>
            <a:br>
              <a:rPr lang="en-US" sz="4800" spc="-146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4800" spc="-146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spc="-146" dirty="0">
                <a:latin typeface="Calibri" panose="020F0502020204030204" pitchFamily="34" charset="0"/>
                <a:cs typeface="Calibri" panose="020F0502020204030204" pitchFamily="34" charset="0"/>
              </a:rPr>
              <a:t>Fin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500915F-2993-23E3-59F7-8923EE799C8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742" y="1734238"/>
            <a:ext cx="4817466" cy="33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6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3580" y="1088341"/>
            <a:ext cx="8659616" cy="40011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Rockwell" panose="02060603020205020403" pitchFamily="18" charset="0"/>
              </a:rPr>
              <a:t>1-Le CECRL :	 </a:t>
            </a:r>
            <a:r>
              <a:rPr lang="fr-FR" sz="2000" i="1" dirty="0">
                <a:latin typeface="Rockwell" panose="02060603020205020403" pitchFamily="18" charset="0"/>
              </a:rPr>
              <a:t>« Apprendre, enseigner, évaluer »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509DD27-BED9-4156-9577-6693FAA8B7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39" t="2636" r="1051" b="36600"/>
          <a:stretch/>
        </p:blipFill>
        <p:spPr>
          <a:xfrm>
            <a:off x="562922" y="2243217"/>
            <a:ext cx="11645243" cy="4132183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C3E5B31-951F-4275-9AD9-88EB752924CD}"/>
              </a:ext>
            </a:extLst>
          </p:cNvPr>
          <p:cNvSpPr txBox="1"/>
          <p:nvPr/>
        </p:nvSpPr>
        <p:spPr>
          <a:xfrm>
            <a:off x="853580" y="1681168"/>
            <a:ext cx="11338420" cy="36933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En 2001 le </a:t>
            </a:r>
            <a:r>
              <a:rPr lang="fr-FR" dirty="0">
                <a:latin typeface="Rockwell" panose="02060603020205020403" pitchFamily="18" charset="0"/>
              </a:rPr>
              <a:t>C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onseil de l’</a:t>
            </a:r>
            <a:r>
              <a:rPr lang="fr-FR" dirty="0">
                <a:latin typeface="Rockwell" panose="02060603020205020403" pitchFamily="18" charset="0"/>
              </a:rPr>
              <a:t>E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urope a défini un </a:t>
            </a:r>
            <a:r>
              <a:rPr lang="fr-FR" dirty="0">
                <a:solidFill>
                  <a:srgbClr val="FF0000"/>
                </a:solidFill>
                <a:latin typeface="Rockwell" panose="02060603020205020403" pitchFamily="18" charset="0"/>
              </a:rPr>
              <a:t>C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adre </a:t>
            </a:r>
            <a:r>
              <a:rPr lang="fr-FR" dirty="0">
                <a:solidFill>
                  <a:srgbClr val="FF0000"/>
                </a:solidFill>
                <a:latin typeface="Rockwell" panose="02060603020205020403" pitchFamily="18" charset="0"/>
              </a:rPr>
              <a:t>E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uropéen </a:t>
            </a:r>
            <a:r>
              <a:rPr lang="fr-FR" dirty="0">
                <a:solidFill>
                  <a:srgbClr val="FF0000"/>
                </a:solidFill>
                <a:latin typeface="Rockwell" panose="02060603020205020403" pitchFamily="18" charset="0"/>
              </a:rPr>
              <a:t>C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ommun de </a:t>
            </a:r>
            <a:r>
              <a:rPr lang="fr-FR" dirty="0">
                <a:solidFill>
                  <a:srgbClr val="FF0000"/>
                </a:solidFill>
                <a:latin typeface="Rockwell" panose="02060603020205020403" pitchFamily="18" charset="0"/>
              </a:rPr>
              <a:t>R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éférence pour les </a:t>
            </a:r>
            <a:r>
              <a:rPr lang="fr-FR" dirty="0">
                <a:solidFill>
                  <a:srgbClr val="FF0000"/>
                </a:solidFill>
                <a:latin typeface="Rockwell" panose="02060603020205020403" pitchFamily="18" charset="0"/>
              </a:rPr>
              <a:t>L</a:t>
            </a:r>
            <a:r>
              <a:rPr lang="fr-FR" dirty="0">
                <a:solidFill>
                  <a:srgbClr val="222222"/>
                </a:solidFill>
                <a:latin typeface="Rockwell" panose="02060603020205020403" pitchFamily="18" charset="0"/>
              </a:rPr>
              <a:t>angues. </a:t>
            </a:r>
            <a:endParaRPr lang="fr-FR" dirty="0">
              <a:latin typeface="Rockwell" panose="020606030202050204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30F3F5-09C2-9690-08D3-18896AF5447D}"/>
              </a:ext>
            </a:extLst>
          </p:cNvPr>
          <p:cNvSpPr/>
          <p:nvPr/>
        </p:nvSpPr>
        <p:spPr>
          <a:xfrm>
            <a:off x="853580" y="372404"/>
            <a:ext cx="4952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pc="61" dirty="0">
                <a:solidFill>
                  <a:prstClr val="black"/>
                </a:solidFill>
                <a:latin typeface="Rockwell" panose="02060603020205020403" pitchFamily="18" charset="0"/>
              </a:rPr>
              <a:t>I-  Le cadre de travail </a:t>
            </a:r>
            <a:endParaRPr lang="fr-FR" sz="3600" dirty="0"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6056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C0E07D1-E6B1-17FB-9513-71DB2424A99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73" y="466344"/>
            <a:ext cx="11860817" cy="532485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1CA29AA-840A-1D88-9788-BE71E45DAA35}"/>
              </a:ext>
            </a:extLst>
          </p:cNvPr>
          <p:cNvSpPr txBox="1"/>
          <p:nvPr/>
        </p:nvSpPr>
        <p:spPr>
          <a:xfrm>
            <a:off x="6144260" y="3607470"/>
            <a:ext cx="1740408" cy="156966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222222"/>
                </a:solidFill>
                <a:latin typeface="+mj-lt"/>
              </a:rPr>
              <a:t>En Terminale on attend des élèves un niveau B2</a:t>
            </a:r>
            <a:r>
              <a:rPr lang="fr-FR" sz="1600" dirty="0">
                <a:solidFill>
                  <a:srgbClr val="222222"/>
                </a:solidFill>
                <a:latin typeface="+mj-lt"/>
              </a:rPr>
              <a:t> dans leur première langue vivante</a:t>
            </a:r>
            <a:endParaRPr lang="fr-FR" sz="1600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7D9E854-A713-95FA-0185-004BB35EC8D7}"/>
              </a:ext>
            </a:extLst>
          </p:cNvPr>
          <p:cNvSpPr txBox="1"/>
          <p:nvPr/>
        </p:nvSpPr>
        <p:spPr>
          <a:xfrm>
            <a:off x="10243439" y="2719528"/>
            <a:ext cx="1664589" cy="13234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22222"/>
                </a:solidFill>
                <a:latin typeface="+mj-lt"/>
              </a:rPr>
              <a:t>Le niveau C2 correspond à un niveau </a:t>
            </a:r>
            <a:r>
              <a:rPr lang="fr-FR" sz="1600" b="1" dirty="0">
                <a:solidFill>
                  <a:srgbClr val="222222"/>
                </a:solidFill>
                <a:latin typeface="+mj-lt"/>
              </a:rPr>
              <a:t>bilingue et il n’est pas exigé au lycée.</a:t>
            </a:r>
            <a:endParaRPr lang="fr-FR" sz="1600" b="1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30F6BF-39B6-F285-157C-BA3FDEB597F4}"/>
              </a:ext>
            </a:extLst>
          </p:cNvPr>
          <p:cNvSpPr txBox="1"/>
          <p:nvPr/>
        </p:nvSpPr>
        <p:spPr>
          <a:xfrm>
            <a:off x="1993393" y="6160823"/>
            <a:ext cx="96286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https://devenirbilingue.com/apprendre/certification/comprendre-le-cecrl-cadre-europeen-commun-de-reference-pour-les-langues</a:t>
            </a:r>
            <a:endParaRPr lang="fr-FR" sz="1200" dirty="0">
              <a:solidFill>
                <a:srgbClr val="00B0F0"/>
              </a:solidFill>
            </a:endParaRPr>
          </a:p>
          <a:p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5C5D76F-C9E9-007F-C552-28ECE61D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370" y="3895514"/>
            <a:ext cx="1320800" cy="12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95F250-62BD-BAB3-2889-EFCCED900056}"/>
              </a:ext>
            </a:extLst>
          </p:cNvPr>
          <p:cNvSpPr txBox="1"/>
          <p:nvPr/>
        </p:nvSpPr>
        <p:spPr>
          <a:xfrm>
            <a:off x="808653" y="0"/>
            <a:ext cx="9999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I.2-Présentation de l’enseignement des langues vivantes selon les cycles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CE1C766-5DC3-3CAC-C308-82F51ECC14F5}"/>
              </a:ext>
            </a:extLst>
          </p:cNvPr>
          <p:cNvSpPr txBox="1"/>
          <p:nvPr/>
        </p:nvSpPr>
        <p:spPr>
          <a:xfrm>
            <a:off x="3048802" y="3246740"/>
            <a:ext cx="335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441" y="867746"/>
            <a:ext cx="10207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7030A0"/>
              </a:buClr>
            </a:pPr>
            <a:endParaRPr lang="fr-FR" dirty="0"/>
          </a:p>
          <a:p>
            <a:pPr lvl="0" algn="just">
              <a:buClr>
                <a:srgbClr val="7030A0"/>
              </a:buClr>
            </a:pPr>
            <a:endParaRPr lang="fr-FR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D2D1C3-3954-4482-B02B-51A2C40DA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1" y="461665"/>
            <a:ext cx="10380047" cy="583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2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7584" y="157362"/>
            <a:ext cx="9395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I.3-Présentation de l’enseignement des langues vivantes selon les socles</a:t>
            </a:r>
          </a:p>
        </p:txBody>
      </p:sp>
      <p:pic>
        <p:nvPicPr>
          <p:cNvPr id="2051" name="Picture 3" descr="C:\Users\portu\Downloads\Domaines de formation connaissances et competences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960" y="578499"/>
            <a:ext cx="11809444" cy="604623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" y="339021"/>
            <a:ext cx="11976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Cadre Européen Commun de Référence pour les Langues (CECRL) permet d'évaluer </a:t>
            </a:r>
          </a:p>
          <a:p>
            <a:r>
              <a:rPr lang="fr-FR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niveau de maîtrise d'une langue vivante attendu à la fin de chaque cycle = A (école-collège) </a:t>
            </a:r>
            <a:br>
              <a:rPr lang="fr-F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615820" y="1351644"/>
            <a:ext cx="10739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4400" b="1" dirty="0">
                <a:latin typeface="Times New Roman" pitchFamily="18" charset="0"/>
                <a:cs typeface="Times New Roman" pitchFamily="18" charset="0"/>
              </a:rPr>
              <a:t> Niveau A</a:t>
            </a:r>
            <a:r>
              <a:rPr lang="fr-FR" sz="4400" dirty="0">
                <a:latin typeface="Times New Roman" pitchFamily="18" charset="0"/>
                <a:cs typeface="Times New Roman" pitchFamily="18" charset="0"/>
              </a:rPr>
              <a:t>  </a:t>
            </a:r>
          </a:p>
          <a:p>
            <a:pPr algn="ctr">
              <a:buNone/>
            </a:pPr>
            <a:endParaRPr lang="fr-FR" sz="1400" dirty="0"/>
          </a:p>
          <a:p>
            <a:pPr algn="ctr">
              <a:buNone/>
            </a:pPr>
            <a:endParaRPr lang="fr-FR" sz="1400" dirty="0"/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A1 - Niveau introductif 	                             A2 - Niveau intermédiaire </a:t>
            </a:r>
          </a:p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   		  ou de découverte 	                           		 ou usuel = paliers 1-2</a:t>
            </a:r>
          </a:p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                             Cycles 1/2/3                                                                 Cycles 3/4</a:t>
            </a:r>
          </a:p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Ecole primaire et élémentaire                                                                    CM1-CM2 et Collège 6</a:t>
            </a:r>
            <a:r>
              <a:rPr lang="fr-FR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à 3</a:t>
            </a:r>
            <a:r>
              <a:rPr lang="fr-FR" b="1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De Petite section à CE2				</a:t>
            </a:r>
          </a:p>
          <a:p>
            <a:pPr>
              <a:buNone/>
            </a:pPr>
            <a:r>
              <a:rPr lang="fr-FR" b="1" dirty="0">
                <a:latin typeface="Times New Roman" pitchFamily="18" charset="0"/>
                <a:cs typeface="Times New Roman" pitchFamily="18" charset="0"/>
              </a:rPr>
              <a:t>        								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   	</a:t>
            </a:r>
          </a:p>
          <a:p>
            <a:pPr>
              <a:buNone/>
            </a:pPr>
            <a:r>
              <a:rPr lang="fr-FR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2057665" y="2253273"/>
            <a:ext cx="7429552" cy="3357586"/>
          </a:xfrm>
          <a:prstGeom prst="triangle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20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UTILSATEUR ELEMENTAIRE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718457" y="6373209"/>
            <a:ext cx="10879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A. FAUSTINE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6096000" y="3066069"/>
            <a:ext cx="5917178" cy="57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5"/>
              </a:lnSpc>
            </a:pPr>
            <a:endParaRPr sz="1200" dirty="0"/>
          </a:p>
          <a:p>
            <a:pPr>
              <a:lnSpc>
                <a:spcPts val="2395"/>
              </a:lnSpc>
              <a:spcBef>
                <a:spcPct val="0"/>
              </a:spcBef>
            </a:pPr>
            <a:endParaRPr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6F65EB-7356-4099-AB25-243932495A56}"/>
              </a:ext>
            </a:extLst>
          </p:cNvPr>
          <p:cNvSpPr/>
          <p:nvPr/>
        </p:nvSpPr>
        <p:spPr>
          <a:xfrm>
            <a:off x="3117630" y="186612"/>
            <a:ext cx="49815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6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I.4-</a:t>
            </a:r>
            <a:r>
              <a:rPr lang="en-US" sz="2000" b="1" spc="-146" dirty="0">
                <a:latin typeface="Times New Roman" pitchFamily="18" charset="0"/>
                <a:cs typeface="Times New Roman" pitchFamily="18" charset="0"/>
              </a:rPr>
              <a:t>Programme du </a:t>
            </a:r>
            <a:r>
              <a:rPr lang="en-US" sz="2000" b="1" spc="-146" dirty="0" err="1">
                <a:latin typeface="Times New Roman" pitchFamily="18" charset="0"/>
                <a:cs typeface="Times New Roman" pitchFamily="18" charset="0"/>
              </a:rPr>
              <a:t>collège</a:t>
            </a:r>
            <a:r>
              <a:rPr lang="en-US" sz="2000" b="1" spc="-146" dirty="0">
                <a:latin typeface="Times New Roman" pitchFamily="18" charset="0"/>
                <a:cs typeface="Times New Roman" pitchFamily="18" charset="0"/>
              </a:rPr>
              <a:t>  - Cycle 3 (CM1 à 6</a:t>
            </a:r>
            <a:r>
              <a:rPr lang="fr-FR" sz="2000" b="1" baseline="30000" dirty="0" err="1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074" name="Picture 2" descr="C:\Users\portu\Downloads\Programme du Collège Cycle 3 (CM1 à la 6ème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92" y="587827"/>
            <a:ext cx="11607283" cy="61115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89626" y="146694"/>
            <a:ext cx="7975173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I.4- Programme du collège - Cycle 4 (5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à la 3</a:t>
            </a:r>
            <a:r>
              <a:rPr lang="fr-FR" sz="28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4099" name="Picture 3" descr="C:\Users\portu\Downloads\Programme du Collège Cycle 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" y="643812"/>
            <a:ext cx="11874760" cy="59902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617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 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7AA587-55E4-4229-82AE-A2075982B3AC}">
  <we:reference id="wa104380907" version="3.1.0.0" store="fr-FR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1480</Words>
  <Application>Microsoft Office PowerPoint</Application>
  <PresentationFormat>Grand écran</PresentationFormat>
  <Paragraphs>183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DappledVTI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« Gestes fondateurs et monde en mouvement »</vt:lpstr>
      <vt:lpstr>Présentation PowerPoint</vt:lpstr>
      <vt:lpstr>Présentation PowerPoint</vt:lpstr>
      <vt:lpstr>I.8- Sitographie pour retrouver les programmes et ressources  pour l’enseignement  des langues vivantes dans le système scolaire français :  </vt:lpstr>
      <vt:lpstr>Présentation PowerPoint</vt:lpstr>
      <vt:lpstr>Présentation PowerPoint</vt:lpstr>
      <vt:lpstr>Présentation PowerPoint</vt:lpstr>
      <vt:lpstr>Séquence 2 Utiliser les nouvelles technologies pour  mieux communiquer Axe 4-Représentation de soi et rapport à autrui TF – EE : Usar as novas tecnologias para comunicar melhor  </vt:lpstr>
      <vt:lpstr>Présentation PowerPoint</vt:lpstr>
      <vt:lpstr>En résumé, votre année d’assistanat doit vous permettre : 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PÉDAGOGIQUE DES ALVE   Portugais</dc:title>
  <dc:creator>M.Jacyra DOS PRAZERES</dc:creator>
  <cp:lastModifiedBy>Angelina Caussé</cp:lastModifiedBy>
  <cp:revision>208</cp:revision>
  <dcterms:created xsi:type="dcterms:W3CDTF">2022-09-22T14:53:07Z</dcterms:created>
  <dcterms:modified xsi:type="dcterms:W3CDTF">2024-10-01T11:10:43Z</dcterms:modified>
</cp:coreProperties>
</file>